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7"/>
  </p:notesMasterIdLst>
  <p:sldIdLst>
    <p:sldId id="256" r:id="rId2"/>
    <p:sldId id="262" r:id="rId3"/>
    <p:sldId id="263" r:id="rId4"/>
    <p:sldId id="300" r:id="rId5"/>
    <p:sldId id="274" r:id="rId6"/>
    <p:sldId id="258" r:id="rId7"/>
    <p:sldId id="301" r:id="rId8"/>
    <p:sldId id="290" r:id="rId9"/>
    <p:sldId id="282" r:id="rId10"/>
    <p:sldId id="296" r:id="rId11"/>
    <p:sldId id="281" r:id="rId12"/>
    <p:sldId id="265" r:id="rId13"/>
    <p:sldId id="297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57" autoAdjust="0"/>
  </p:normalViewPr>
  <p:slideViewPr>
    <p:cSldViewPr snapToGrid="0">
      <p:cViewPr varScale="1">
        <p:scale>
          <a:sx n="87" d="100"/>
          <a:sy n="87" d="100"/>
        </p:scale>
        <p:origin x="77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caii.local\root\Users\mkahn\Documents\Bus%20Tour%20Presentation%20Dat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tcaii.local\root\Users\mkahn\Documents\Bus%20Tour%20Presentation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caii.local\root\Users\mkahn\Documents\Bus%20Tour%20Presentation%20Da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eng001\AppData\Local\Temp\notesF3B52A\Gross%20Public%20Debt%20Graph_11.18.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592958954610991"/>
          <c:y val="0.16982650354189602"/>
          <c:w val="0.43753825001977131"/>
          <c:h val="0.6343142339062455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8124571350085464E-3"/>
                  <c:y val="8.1585508430408651E-3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20%</a:t>
                    </a:r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#,##0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Sheet1!$A$24:$A$25</c:f>
              <c:strCache>
                <c:ptCount val="1"/>
                <c:pt idx="0">
                  <c:v>Federal Spending as a Percentage of GDP</c:v>
                </c:pt>
              </c:strCache>
            </c:strRef>
          </c:cat>
          <c:val>
            <c:numRef>
              <c:f>Sheet1!$B$24:$B$25</c:f>
              <c:numCache>
                <c:formatCode>0.00%</c:formatCode>
                <c:ptCount val="2"/>
                <c:pt idx="0">
                  <c:v>0.20300000000000001</c:v>
                </c:pt>
                <c:pt idx="1">
                  <c:v>0.79699999999999993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2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"/>
          <c:y val="0"/>
          <c:w val="1"/>
          <c:h val="0.1363487595138691"/>
        </c:manualLayout>
      </c:layout>
      <c:overlay val="1"/>
      <c:txPr>
        <a:bodyPr/>
        <a:lstStyle/>
        <a:p>
          <a:pPr rtl="0"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Federal Spending and Revenue since</a:t>
            </a:r>
            <a:r>
              <a:rPr lang="en-US" baseline="0"/>
              <a:t> 1940</a:t>
            </a:r>
          </a:p>
          <a:p>
            <a:pPr>
              <a:defRPr/>
            </a:pPr>
            <a:r>
              <a:rPr lang="en-US" baseline="0"/>
              <a:t> $Billions (constant 2015 dollars)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176779373166587E-2"/>
          <c:y val="0.20256111757857978"/>
          <c:w val="0.911254593175853"/>
          <c:h val="0.5882824745859037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37200"/>
        <c:axId val="234637056"/>
      </c:lineChart>
      <c:catAx>
        <c:axId val="22933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637056"/>
        <c:crosses val="autoZero"/>
        <c:auto val="1"/>
        <c:lblAlgn val="ctr"/>
        <c:lblOffset val="100"/>
        <c:noMultiLvlLbl val="0"/>
      </c:catAx>
      <c:valAx>
        <c:axId val="234637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9337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699718577537367E-2"/>
          <c:y val="0.17577617420953018"/>
          <c:w val="0.87622284760547287"/>
          <c:h val="0.63941513380572701"/>
        </c:manualLayout>
      </c:layout>
      <c:pieChart>
        <c:varyColors val="1"/>
        <c:ser>
          <c:idx val="0"/>
          <c:order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'Growth of Spending '!$A$2:$A$3</c:f>
              <c:strCache>
                <c:ptCount val="2"/>
                <c:pt idx="0">
                  <c:v>Federal Spending </c:v>
                </c:pt>
                <c:pt idx="1">
                  <c:v>2nd Qtr</c:v>
                </c:pt>
              </c:strCache>
            </c:strRef>
          </c:cat>
          <c:val>
            <c:numRef>
              <c:f>'Growth of Spending '!$B$2:$B$3</c:f>
              <c:numCache>
                <c:formatCode>0%</c:formatCode>
                <c:ptCount val="2"/>
                <c:pt idx="0">
                  <c:v>1.7999999999999999E-2</c:v>
                </c:pt>
                <c:pt idx="1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0"/>
      </c:pieChart>
      <c:spPr>
        <a:ln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037037037037042E-2"/>
          <c:y val="0.14156149752114328"/>
          <c:w val="0.9320987654320988"/>
          <c:h val="0.6990740740740742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068234958405035"/>
                  <c:y val="6.817932354693358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693350338204765"/>
                  <c:y val="-2.52557597437836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Auto Pilot</c:v>
                </c:pt>
                <c:pt idx="1">
                  <c:v>Controlled Yearly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3.2782465381710764E-2</c:v>
                </c:pt>
                <c:pt idx="1">
                  <c:v>0.9672175346182893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6"/>
      </c:pieChart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"/>
          <c:y val="4.2564945756227428E-2"/>
          <c:w val="1"/>
          <c:h val="7.4789843977836112E-2"/>
        </c:manualLayout>
      </c:layout>
      <c:overlay val="0"/>
      <c:txPr>
        <a:bodyPr/>
        <a:lstStyle/>
        <a:p>
          <a:pPr rtl="0"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123456790123462E-2"/>
          <c:y val="0.14156149752114328"/>
          <c:w val="0.9320987654320988"/>
          <c:h val="0.69907407407407429"/>
        </c:manualLayout>
      </c:layout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Auto Pilot</c:v>
                </c:pt>
                <c:pt idx="1">
                  <c:v>Controlled Yearly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0.63690307996609219</c:v>
                </c:pt>
                <c:pt idx="1">
                  <c:v>0.36309692003390787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</c:pie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1.4491101969788148E-3"/>
          <c:y val="4.3661582640867766E-2"/>
          <c:w val="0.99855084086711376"/>
          <c:h val="7.4789843977836112E-2"/>
        </c:manualLayout>
      </c:layout>
      <c:overlay val="0"/>
      <c:txPr>
        <a:bodyPr/>
        <a:lstStyle/>
        <a:p>
          <a:pPr rtl="0"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Federal Spending and Revenue since</a:t>
            </a:r>
            <a:r>
              <a:rPr lang="en-US" baseline="0"/>
              <a:t> 1940</a:t>
            </a:r>
          </a:p>
          <a:p>
            <a:pPr>
              <a:defRPr/>
            </a:pPr>
            <a:r>
              <a:rPr lang="en-US" baseline="0"/>
              <a:t> $Billions (constant 2015 dollars)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'D:\Users\DevineH.CRFB2\AppData\Local\Microsoft\Windows\Temporary Internet Files\Content.Outlook\25WW120G\[2016 data fixed.xlsx]2 Fed Spending RepDem'!$K$2</c:f>
              <c:strCache>
                <c:ptCount val="1"/>
                <c:pt idx="0">
                  <c:v>rep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'[1]2 Fed Spending RepDem'!$A$3:$A$106</c:f>
              <c:numCache>
                <c:formatCode>General</c:formatCode>
                <c:ptCount val="104"/>
                <c:pt idx="0">
                  <c:v>1912</c:v>
                </c:pt>
                <c:pt idx="1">
                  <c:v>1913</c:v>
                </c:pt>
                <c:pt idx="2">
                  <c:v>1914</c:v>
                </c:pt>
                <c:pt idx="3">
                  <c:v>1915</c:v>
                </c:pt>
                <c:pt idx="4">
                  <c:v>1916</c:v>
                </c:pt>
                <c:pt idx="5">
                  <c:v>1917</c:v>
                </c:pt>
                <c:pt idx="6">
                  <c:v>1918</c:v>
                </c:pt>
                <c:pt idx="7">
                  <c:v>1919</c:v>
                </c:pt>
                <c:pt idx="8">
                  <c:v>1920</c:v>
                </c:pt>
                <c:pt idx="9">
                  <c:v>1921</c:v>
                </c:pt>
                <c:pt idx="10">
                  <c:v>1922</c:v>
                </c:pt>
                <c:pt idx="11">
                  <c:v>1923</c:v>
                </c:pt>
                <c:pt idx="12">
                  <c:v>1924</c:v>
                </c:pt>
                <c:pt idx="13">
                  <c:v>1925</c:v>
                </c:pt>
                <c:pt idx="14">
                  <c:v>1926</c:v>
                </c:pt>
                <c:pt idx="15">
                  <c:v>1927</c:v>
                </c:pt>
                <c:pt idx="16">
                  <c:v>1928</c:v>
                </c:pt>
                <c:pt idx="17">
                  <c:v>1929</c:v>
                </c:pt>
                <c:pt idx="18">
                  <c:v>1930</c:v>
                </c:pt>
                <c:pt idx="19">
                  <c:v>1931</c:v>
                </c:pt>
                <c:pt idx="20">
                  <c:v>1932</c:v>
                </c:pt>
                <c:pt idx="21">
                  <c:v>1933</c:v>
                </c:pt>
                <c:pt idx="22">
                  <c:v>1934</c:v>
                </c:pt>
                <c:pt idx="23">
                  <c:v>1935</c:v>
                </c:pt>
                <c:pt idx="24">
                  <c:v>1936</c:v>
                </c:pt>
                <c:pt idx="25">
                  <c:v>1937</c:v>
                </c:pt>
                <c:pt idx="26">
                  <c:v>1938</c:v>
                </c:pt>
                <c:pt idx="27">
                  <c:v>1939</c:v>
                </c:pt>
                <c:pt idx="28">
                  <c:v>1940</c:v>
                </c:pt>
                <c:pt idx="29">
                  <c:v>1941</c:v>
                </c:pt>
                <c:pt idx="30">
                  <c:v>1942</c:v>
                </c:pt>
                <c:pt idx="31">
                  <c:v>1943</c:v>
                </c:pt>
                <c:pt idx="32">
                  <c:v>1944</c:v>
                </c:pt>
                <c:pt idx="33">
                  <c:v>1945</c:v>
                </c:pt>
                <c:pt idx="34">
                  <c:v>1946</c:v>
                </c:pt>
                <c:pt idx="35">
                  <c:v>1947</c:v>
                </c:pt>
                <c:pt idx="36">
                  <c:v>1948</c:v>
                </c:pt>
                <c:pt idx="37">
                  <c:v>1949</c:v>
                </c:pt>
                <c:pt idx="38">
                  <c:v>1950</c:v>
                </c:pt>
                <c:pt idx="39">
                  <c:v>1951</c:v>
                </c:pt>
                <c:pt idx="40">
                  <c:v>1952</c:v>
                </c:pt>
                <c:pt idx="41">
                  <c:v>1953</c:v>
                </c:pt>
                <c:pt idx="42">
                  <c:v>1954</c:v>
                </c:pt>
                <c:pt idx="43">
                  <c:v>1955</c:v>
                </c:pt>
                <c:pt idx="44">
                  <c:v>1956</c:v>
                </c:pt>
                <c:pt idx="45">
                  <c:v>1957</c:v>
                </c:pt>
                <c:pt idx="46">
                  <c:v>1958</c:v>
                </c:pt>
                <c:pt idx="47">
                  <c:v>1959</c:v>
                </c:pt>
                <c:pt idx="48">
                  <c:v>1960</c:v>
                </c:pt>
                <c:pt idx="49">
                  <c:v>1961</c:v>
                </c:pt>
                <c:pt idx="50">
                  <c:v>1962</c:v>
                </c:pt>
                <c:pt idx="51">
                  <c:v>1963</c:v>
                </c:pt>
                <c:pt idx="52">
                  <c:v>1964</c:v>
                </c:pt>
                <c:pt idx="53">
                  <c:v>1965</c:v>
                </c:pt>
                <c:pt idx="54">
                  <c:v>1966</c:v>
                </c:pt>
                <c:pt idx="55">
                  <c:v>1967</c:v>
                </c:pt>
                <c:pt idx="56">
                  <c:v>1968</c:v>
                </c:pt>
                <c:pt idx="57">
                  <c:v>1969</c:v>
                </c:pt>
                <c:pt idx="58">
                  <c:v>1970</c:v>
                </c:pt>
                <c:pt idx="59">
                  <c:v>1971</c:v>
                </c:pt>
                <c:pt idx="60">
                  <c:v>1972</c:v>
                </c:pt>
                <c:pt idx="61">
                  <c:v>1973</c:v>
                </c:pt>
                <c:pt idx="62">
                  <c:v>1974</c:v>
                </c:pt>
                <c:pt idx="63">
                  <c:v>1975</c:v>
                </c:pt>
                <c:pt idx="64">
                  <c:v>1976</c:v>
                </c:pt>
                <c:pt idx="65">
                  <c:v>1977</c:v>
                </c:pt>
                <c:pt idx="66">
                  <c:v>1978</c:v>
                </c:pt>
                <c:pt idx="67">
                  <c:v>1979</c:v>
                </c:pt>
                <c:pt idx="68">
                  <c:v>1980</c:v>
                </c:pt>
                <c:pt idx="69">
                  <c:v>1981</c:v>
                </c:pt>
                <c:pt idx="70">
                  <c:v>1982</c:v>
                </c:pt>
                <c:pt idx="71">
                  <c:v>1983</c:v>
                </c:pt>
                <c:pt idx="72">
                  <c:v>1984</c:v>
                </c:pt>
                <c:pt idx="73">
                  <c:v>1985</c:v>
                </c:pt>
                <c:pt idx="74">
                  <c:v>1986</c:v>
                </c:pt>
                <c:pt idx="75">
                  <c:v>1987</c:v>
                </c:pt>
                <c:pt idx="76">
                  <c:v>1988</c:v>
                </c:pt>
                <c:pt idx="77">
                  <c:v>1989</c:v>
                </c:pt>
                <c:pt idx="78">
                  <c:v>1990</c:v>
                </c:pt>
                <c:pt idx="79">
                  <c:v>1991</c:v>
                </c:pt>
                <c:pt idx="80">
                  <c:v>1992</c:v>
                </c:pt>
                <c:pt idx="81">
                  <c:v>1993</c:v>
                </c:pt>
                <c:pt idx="82">
                  <c:v>1994</c:v>
                </c:pt>
                <c:pt idx="83">
                  <c:v>1995</c:v>
                </c:pt>
                <c:pt idx="84">
                  <c:v>1996</c:v>
                </c:pt>
                <c:pt idx="85">
                  <c:v>1997</c:v>
                </c:pt>
                <c:pt idx="86">
                  <c:v>1998</c:v>
                </c:pt>
                <c:pt idx="87">
                  <c:v>1999</c:v>
                </c:pt>
                <c:pt idx="88">
                  <c:v>2000</c:v>
                </c:pt>
                <c:pt idx="89">
                  <c:v>2001</c:v>
                </c:pt>
                <c:pt idx="90">
                  <c:v>2002</c:v>
                </c:pt>
                <c:pt idx="91">
                  <c:v>2003</c:v>
                </c:pt>
                <c:pt idx="92">
                  <c:v>2004</c:v>
                </c:pt>
                <c:pt idx="93">
                  <c:v>2005</c:v>
                </c:pt>
                <c:pt idx="94">
                  <c:v>2006</c:v>
                </c:pt>
                <c:pt idx="95">
                  <c:v>2007</c:v>
                </c:pt>
                <c:pt idx="96">
                  <c:v>2008</c:v>
                </c:pt>
                <c:pt idx="97">
                  <c:v>2009</c:v>
                </c:pt>
                <c:pt idx="98">
                  <c:v>2010</c:v>
                </c:pt>
                <c:pt idx="99">
                  <c:v>2011</c:v>
                </c:pt>
                <c:pt idx="100">
                  <c:v>2012</c:v>
                </c:pt>
                <c:pt idx="101">
                  <c:v>2013</c:v>
                </c:pt>
                <c:pt idx="102">
                  <c:v>2014</c:v>
                </c:pt>
                <c:pt idx="103">
                  <c:v>2015</c:v>
                </c:pt>
              </c:numCache>
            </c:numRef>
          </c:cat>
          <c:val>
            <c:numRef>
              <c:f>'[1]2 Fed Spending RepDem'!$K$3:$K$106</c:f>
              <c:numCache>
                <c:formatCode>General</c:formatCode>
                <c:ptCount val="104"/>
                <c:pt idx="0">
                  <c:v>15.847315665377719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64.891697777767973</c:v>
                </c:pt>
                <c:pt idx="10">
                  <c:v>44.92256093435627</c:v>
                </c:pt>
                <c:pt idx="11">
                  <c:v>42.134598026774377</c:v>
                </c:pt>
                <c:pt idx="12">
                  <c:v>39.022394065087838</c:v>
                </c:pt>
                <c:pt idx="13">
                  <c:v>38.340992409613911</c:v>
                </c:pt>
                <c:pt idx="14">
                  <c:v>37.984821869290826</c:v>
                </c:pt>
                <c:pt idx="15">
                  <c:v>37.677327862198467</c:v>
                </c:pt>
                <c:pt idx="16">
                  <c:v>39.733631729771034</c:v>
                </c:pt>
                <c:pt idx="17">
                  <c:v>41.962257758114674</c:v>
                </c:pt>
                <c:pt idx="18">
                  <c:v>45.617364886084722</c:v>
                </c:pt>
                <c:pt idx="19">
                  <c:v>53.998904430585561</c:v>
                </c:pt>
                <c:pt idx="20">
                  <c:v>78.03408710209581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779.00576000000001</c:v>
                </c:pt>
                <c:pt idx="42">
                  <c:v>704.48832000000004</c:v>
                </c:pt>
                <c:pt idx="43">
                  <c:v>657.38976000000002</c:v>
                </c:pt>
                <c:pt idx="44">
                  <c:v>649.76112000000001</c:v>
                </c:pt>
                <c:pt idx="45">
                  <c:v>671.43087999999989</c:v>
                </c:pt>
                <c:pt idx="46">
                  <c:v>682.48687999999993</c:v>
                </c:pt>
                <c:pt idx="47">
                  <c:v>732.01775999999995</c:v>
                </c:pt>
                <c:pt idx="48">
                  <c:v>722.3990399999999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1129.2598399999999</c:v>
                </c:pt>
                <c:pt idx="58">
                  <c:v>1139.0996799999998</c:v>
                </c:pt>
                <c:pt idx="59">
                  <c:v>1144.6276799999998</c:v>
                </c:pt>
                <c:pt idx="60">
                  <c:v>1178.0167999999999</c:v>
                </c:pt>
                <c:pt idx="61">
                  <c:v>1198.8020799999999</c:v>
                </c:pt>
                <c:pt idx="62">
                  <c:v>1213.5065599999998</c:v>
                </c:pt>
                <c:pt idx="63">
                  <c:v>1363.3153599999998</c:v>
                </c:pt>
                <c:pt idx="64">
                  <c:v>1423.34944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1707.7097599999997</c:v>
                </c:pt>
                <c:pt idx="70">
                  <c:v>1746.4057599999999</c:v>
                </c:pt>
                <c:pt idx="71">
                  <c:v>1803.0124799999999</c:v>
                </c:pt>
                <c:pt idx="72">
                  <c:v>1816.6113599999996</c:v>
                </c:pt>
                <c:pt idx="73">
                  <c:v>1947.6249599999996</c:v>
                </c:pt>
                <c:pt idx="74">
                  <c:v>1995.9396799999997</c:v>
                </c:pt>
                <c:pt idx="75">
                  <c:v>1967.0835199999999</c:v>
                </c:pt>
                <c:pt idx="76">
                  <c:v>2016.8355199999999</c:v>
                </c:pt>
                <c:pt idx="77">
                  <c:v>2087.3727999999996</c:v>
                </c:pt>
                <c:pt idx="78">
                  <c:v>2221.1504</c:v>
                </c:pt>
                <c:pt idx="79">
                  <c:v>2243.4835199999998</c:v>
                </c:pt>
                <c:pt idx="80">
                  <c:v>2255.8662399999998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2516.8983999999996</c:v>
                </c:pt>
                <c:pt idx="90">
                  <c:v>2672.4563199999998</c:v>
                </c:pt>
                <c:pt idx="91">
                  <c:v>2791.64</c:v>
                </c:pt>
                <c:pt idx="92">
                  <c:v>2887.8271999999997</c:v>
                </c:pt>
                <c:pt idx="93">
                  <c:v>3009.5537599999998</c:v>
                </c:pt>
                <c:pt idx="94">
                  <c:v>3124.4255999999996</c:v>
                </c:pt>
                <c:pt idx="95">
                  <c:v>3128.5163199999997</c:v>
                </c:pt>
                <c:pt idx="96">
                  <c:v>3304.0855999999999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ED-458C-8BF8-582840841F26}"/>
            </c:ext>
          </c:extLst>
        </c:ser>
        <c:ser>
          <c:idx val="1"/>
          <c:order val="1"/>
          <c:tx>
            <c:strRef>
              <c:f>'D:\Users\DevineH.CRFB2\AppData\Local\Microsoft\Windows\Temporary Internet Files\Content.Outlook\25WW120G\[2016 data fixed.xlsx]2 Fed Spending RepDem'!$L$2</c:f>
              <c:strCache>
                <c:ptCount val="1"/>
                <c:pt idx="0">
                  <c:v>dem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numRef>
              <c:f>'[1]2 Fed Spending RepDem'!$A$3:$A$106</c:f>
              <c:numCache>
                <c:formatCode>General</c:formatCode>
                <c:ptCount val="104"/>
                <c:pt idx="0">
                  <c:v>1912</c:v>
                </c:pt>
                <c:pt idx="1">
                  <c:v>1913</c:v>
                </c:pt>
                <c:pt idx="2">
                  <c:v>1914</c:v>
                </c:pt>
                <c:pt idx="3">
                  <c:v>1915</c:v>
                </c:pt>
                <c:pt idx="4">
                  <c:v>1916</c:v>
                </c:pt>
                <c:pt idx="5">
                  <c:v>1917</c:v>
                </c:pt>
                <c:pt idx="6">
                  <c:v>1918</c:v>
                </c:pt>
                <c:pt idx="7">
                  <c:v>1919</c:v>
                </c:pt>
                <c:pt idx="8">
                  <c:v>1920</c:v>
                </c:pt>
                <c:pt idx="9">
                  <c:v>1921</c:v>
                </c:pt>
                <c:pt idx="10">
                  <c:v>1922</c:v>
                </c:pt>
                <c:pt idx="11">
                  <c:v>1923</c:v>
                </c:pt>
                <c:pt idx="12">
                  <c:v>1924</c:v>
                </c:pt>
                <c:pt idx="13">
                  <c:v>1925</c:v>
                </c:pt>
                <c:pt idx="14">
                  <c:v>1926</c:v>
                </c:pt>
                <c:pt idx="15">
                  <c:v>1927</c:v>
                </c:pt>
                <c:pt idx="16">
                  <c:v>1928</c:v>
                </c:pt>
                <c:pt idx="17">
                  <c:v>1929</c:v>
                </c:pt>
                <c:pt idx="18">
                  <c:v>1930</c:v>
                </c:pt>
                <c:pt idx="19">
                  <c:v>1931</c:v>
                </c:pt>
                <c:pt idx="20">
                  <c:v>1932</c:v>
                </c:pt>
                <c:pt idx="21">
                  <c:v>1933</c:v>
                </c:pt>
                <c:pt idx="22">
                  <c:v>1934</c:v>
                </c:pt>
                <c:pt idx="23">
                  <c:v>1935</c:v>
                </c:pt>
                <c:pt idx="24">
                  <c:v>1936</c:v>
                </c:pt>
                <c:pt idx="25">
                  <c:v>1937</c:v>
                </c:pt>
                <c:pt idx="26">
                  <c:v>1938</c:v>
                </c:pt>
                <c:pt idx="27">
                  <c:v>1939</c:v>
                </c:pt>
                <c:pt idx="28">
                  <c:v>1940</c:v>
                </c:pt>
                <c:pt idx="29">
                  <c:v>1941</c:v>
                </c:pt>
                <c:pt idx="30">
                  <c:v>1942</c:v>
                </c:pt>
                <c:pt idx="31">
                  <c:v>1943</c:v>
                </c:pt>
                <c:pt idx="32">
                  <c:v>1944</c:v>
                </c:pt>
                <c:pt idx="33">
                  <c:v>1945</c:v>
                </c:pt>
                <c:pt idx="34">
                  <c:v>1946</c:v>
                </c:pt>
                <c:pt idx="35">
                  <c:v>1947</c:v>
                </c:pt>
                <c:pt idx="36">
                  <c:v>1948</c:v>
                </c:pt>
                <c:pt idx="37">
                  <c:v>1949</c:v>
                </c:pt>
                <c:pt idx="38">
                  <c:v>1950</c:v>
                </c:pt>
                <c:pt idx="39">
                  <c:v>1951</c:v>
                </c:pt>
                <c:pt idx="40">
                  <c:v>1952</c:v>
                </c:pt>
                <c:pt idx="41">
                  <c:v>1953</c:v>
                </c:pt>
                <c:pt idx="42">
                  <c:v>1954</c:v>
                </c:pt>
                <c:pt idx="43">
                  <c:v>1955</c:v>
                </c:pt>
                <c:pt idx="44">
                  <c:v>1956</c:v>
                </c:pt>
                <c:pt idx="45">
                  <c:v>1957</c:v>
                </c:pt>
                <c:pt idx="46">
                  <c:v>1958</c:v>
                </c:pt>
                <c:pt idx="47">
                  <c:v>1959</c:v>
                </c:pt>
                <c:pt idx="48">
                  <c:v>1960</c:v>
                </c:pt>
                <c:pt idx="49">
                  <c:v>1961</c:v>
                </c:pt>
                <c:pt idx="50">
                  <c:v>1962</c:v>
                </c:pt>
                <c:pt idx="51">
                  <c:v>1963</c:v>
                </c:pt>
                <c:pt idx="52">
                  <c:v>1964</c:v>
                </c:pt>
                <c:pt idx="53">
                  <c:v>1965</c:v>
                </c:pt>
                <c:pt idx="54">
                  <c:v>1966</c:v>
                </c:pt>
                <c:pt idx="55">
                  <c:v>1967</c:v>
                </c:pt>
                <c:pt idx="56">
                  <c:v>1968</c:v>
                </c:pt>
                <c:pt idx="57">
                  <c:v>1969</c:v>
                </c:pt>
                <c:pt idx="58">
                  <c:v>1970</c:v>
                </c:pt>
                <c:pt idx="59">
                  <c:v>1971</c:v>
                </c:pt>
                <c:pt idx="60">
                  <c:v>1972</c:v>
                </c:pt>
                <c:pt idx="61">
                  <c:v>1973</c:v>
                </c:pt>
                <c:pt idx="62">
                  <c:v>1974</c:v>
                </c:pt>
                <c:pt idx="63">
                  <c:v>1975</c:v>
                </c:pt>
                <c:pt idx="64">
                  <c:v>1976</c:v>
                </c:pt>
                <c:pt idx="65">
                  <c:v>1977</c:v>
                </c:pt>
                <c:pt idx="66">
                  <c:v>1978</c:v>
                </c:pt>
                <c:pt idx="67">
                  <c:v>1979</c:v>
                </c:pt>
                <c:pt idx="68">
                  <c:v>1980</c:v>
                </c:pt>
                <c:pt idx="69">
                  <c:v>1981</c:v>
                </c:pt>
                <c:pt idx="70">
                  <c:v>1982</c:v>
                </c:pt>
                <c:pt idx="71">
                  <c:v>1983</c:v>
                </c:pt>
                <c:pt idx="72">
                  <c:v>1984</c:v>
                </c:pt>
                <c:pt idx="73">
                  <c:v>1985</c:v>
                </c:pt>
                <c:pt idx="74">
                  <c:v>1986</c:v>
                </c:pt>
                <c:pt idx="75">
                  <c:v>1987</c:v>
                </c:pt>
                <c:pt idx="76">
                  <c:v>1988</c:v>
                </c:pt>
                <c:pt idx="77">
                  <c:v>1989</c:v>
                </c:pt>
                <c:pt idx="78">
                  <c:v>1990</c:v>
                </c:pt>
                <c:pt idx="79">
                  <c:v>1991</c:v>
                </c:pt>
                <c:pt idx="80">
                  <c:v>1992</c:v>
                </c:pt>
                <c:pt idx="81">
                  <c:v>1993</c:v>
                </c:pt>
                <c:pt idx="82">
                  <c:v>1994</c:v>
                </c:pt>
                <c:pt idx="83">
                  <c:v>1995</c:v>
                </c:pt>
                <c:pt idx="84">
                  <c:v>1996</c:v>
                </c:pt>
                <c:pt idx="85">
                  <c:v>1997</c:v>
                </c:pt>
                <c:pt idx="86">
                  <c:v>1998</c:v>
                </c:pt>
                <c:pt idx="87">
                  <c:v>1999</c:v>
                </c:pt>
                <c:pt idx="88">
                  <c:v>2000</c:v>
                </c:pt>
                <c:pt idx="89">
                  <c:v>2001</c:v>
                </c:pt>
                <c:pt idx="90">
                  <c:v>2002</c:v>
                </c:pt>
                <c:pt idx="91">
                  <c:v>2003</c:v>
                </c:pt>
                <c:pt idx="92">
                  <c:v>2004</c:v>
                </c:pt>
                <c:pt idx="93">
                  <c:v>2005</c:v>
                </c:pt>
                <c:pt idx="94">
                  <c:v>2006</c:v>
                </c:pt>
                <c:pt idx="95">
                  <c:v>2007</c:v>
                </c:pt>
                <c:pt idx="96">
                  <c:v>2008</c:v>
                </c:pt>
                <c:pt idx="97">
                  <c:v>2009</c:v>
                </c:pt>
                <c:pt idx="98">
                  <c:v>2010</c:v>
                </c:pt>
                <c:pt idx="99">
                  <c:v>2011</c:v>
                </c:pt>
                <c:pt idx="100">
                  <c:v>2012</c:v>
                </c:pt>
                <c:pt idx="101">
                  <c:v>2013</c:v>
                </c:pt>
                <c:pt idx="102">
                  <c:v>2014</c:v>
                </c:pt>
                <c:pt idx="103">
                  <c:v>2015</c:v>
                </c:pt>
              </c:numCache>
            </c:numRef>
          </c:cat>
          <c:val>
            <c:numRef>
              <c:f>'[1]2 Fed Spending RepDem'!$L$3:$L$106</c:f>
              <c:numCache>
                <c:formatCode>General</c:formatCode>
                <c:ptCount val="104"/>
                <c:pt idx="0">
                  <c:v>0</c:v>
                </c:pt>
                <c:pt idx="1">
                  <c:v>16.572582737223158</c:v>
                </c:pt>
                <c:pt idx="2">
                  <c:v>16.659451907134205</c:v>
                </c:pt>
                <c:pt idx="3">
                  <c:v>16.947629015235268</c:v>
                </c:pt>
                <c:pt idx="4">
                  <c:v>15.01105917994688</c:v>
                </c:pt>
                <c:pt idx="5">
                  <c:v>35.027728963020152</c:v>
                </c:pt>
                <c:pt idx="6">
                  <c:v>192.63951221971362</c:v>
                </c:pt>
                <c:pt idx="7">
                  <c:v>245.28921172283236</c:v>
                </c:pt>
                <c:pt idx="8">
                  <c:v>72.944857415409885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81.159255053581916</c:v>
                </c:pt>
                <c:pt idx="22">
                  <c:v>112.00746337980965</c:v>
                </c:pt>
                <c:pt idx="23">
                  <c:v>107.39482288142017</c:v>
                </c:pt>
                <c:pt idx="24">
                  <c:v>135.83052787840117</c:v>
                </c:pt>
                <c:pt idx="25">
                  <c:v>120.78842224563913</c:v>
                </c:pt>
                <c:pt idx="26">
                  <c:v>111.31508104939655</c:v>
                </c:pt>
                <c:pt idx="27">
                  <c:v>150.90154402548518</c:v>
                </c:pt>
                <c:pt idx="28">
                  <c:v>150.14048</c:v>
                </c:pt>
                <c:pt idx="29">
                  <c:v>196.24399999999997</c:v>
                </c:pt>
                <c:pt idx="30">
                  <c:v>445.44623999999993</c:v>
                </c:pt>
                <c:pt idx="31">
                  <c:v>900.95343999999989</c:v>
                </c:pt>
                <c:pt idx="32">
                  <c:v>1138.10464</c:v>
                </c:pt>
                <c:pt idx="33">
                  <c:v>1229.0955199999999</c:v>
                </c:pt>
                <c:pt idx="34">
                  <c:v>725.27359999999999</c:v>
                </c:pt>
                <c:pt idx="35">
                  <c:v>398.90047999999996</c:v>
                </c:pt>
                <c:pt idx="36">
                  <c:v>331.01663999999994</c:v>
                </c:pt>
                <c:pt idx="37">
                  <c:v>448.21023999999994</c:v>
                </c:pt>
                <c:pt idx="38">
                  <c:v>468.22159999999997</c:v>
                </c:pt>
                <c:pt idx="39">
                  <c:v>498.73615999999998</c:v>
                </c:pt>
                <c:pt idx="40">
                  <c:v>743.84767999999985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748.71231999999998</c:v>
                </c:pt>
                <c:pt idx="50">
                  <c:v>817.25951999999995</c:v>
                </c:pt>
                <c:pt idx="51">
                  <c:v>816.70672000000002</c:v>
                </c:pt>
                <c:pt idx="52">
                  <c:v>855.95551999999998</c:v>
                </c:pt>
                <c:pt idx="53">
                  <c:v>841.69327999999985</c:v>
                </c:pt>
                <c:pt idx="54">
                  <c:v>931.91023999999993</c:v>
                </c:pt>
                <c:pt idx="55">
                  <c:v>1066.7934399999999</c:v>
                </c:pt>
                <c:pt idx="56">
                  <c:v>1164.63904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1460.3870400000001</c:v>
                </c:pt>
                <c:pt idx="66">
                  <c:v>1540.6535999999999</c:v>
                </c:pt>
                <c:pt idx="67">
                  <c:v>1558.3431999999998</c:v>
                </c:pt>
                <c:pt idx="68">
                  <c:v>1653.6459199999999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2234.9703999999997</c:v>
                </c:pt>
                <c:pt idx="82">
                  <c:v>2276.20928</c:v>
                </c:pt>
                <c:pt idx="83">
                  <c:v>2293.7883199999997</c:v>
                </c:pt>
                <c:pt idx="84">
                  <c:v>2313.0257599999995</c:v>
                </c:pt>
                <c:pt idx="85">
                  <c:v>2325.5190400000001</c:v>
                </c:pt>
                <c:pt idx="86">
                  <c:v>2379.1406400000001</c:v>
                </c:pt>
                <c:pt idx="87">
                  <c:v>2419.3844800000002</c:v>
                </c:pt>
                <c:pt idx="88">
                  <c:v>2481.6297599999998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3889.1691199999996</c:v>
                </c:pt>
                <c:pt idx="98">
                  <c:v>3763.0201599999996</c:v>
                </c:pt>
                <c:pt idx="99">
                  <c:v>3832.1201599999995</c:v>
                </c:pt>
                <c:pt idx="100">
                  <c:v>3688.0604800000001</c:v>
                </c:pt>
                <c:pt idx="101">
                  <c:v>3555.6095999999998</c:v>
                </c:pt>
                <c:pt idx="102">
                  <c:v>3555.6095999999998</c:v>
                </c:pt>
                <c:pt idx="103">
                  <c:v>3688.2815999999998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ED-458C-8BF8-582840841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856016"/>
        <c:axId val="229333672"/>
      </c:barChart>
      <c:lineChart>
        <c:grouping val="standard"/>
        <c:varyColors val="0"/>
        <c:ser>
          <c:idx val="2"/>
          <c:order val="2"/>
          <c:tx>
            <c:strRef>
              <c:f>'D:\Users\DevineH.CRFB2\AppData\Local\Microsoft\Windows\Temporary Internet Files\Content.Outlook\25WW120G\[2016 data fixed.xlsx]2 Fed Spending RepDem'!$G$2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'[1]2 Fed Spending RepDem'!$A$3:$A$106</c:f>
              <c:numCache>
                <c:formatCode>General</c:formatCode>
                <c:ptCount val="104"/>
                <c:pt idx="0">
                  <c:v>1912</c:v>
                </c:pt>
                <c:pt idx="1">
                  <c:v>1913</c:v>
                </c:pt>
                <c:pt idx="2">
                  <c:v>1914</c:v>
                </c:pt>
                <c:pt idx="3">
                  <c:v>1915</c:v>
                </c:pt>
                <c:pt idx="4">
                  <c:v>1916</c:v>
                </c:pt>
                <c:pt idx="5">
                  <c:v>1917</c:v>
                </c:pt>
                <c:pt idx="6">
                  <c:v>1918</c:v>
                </c:pt>
                <c:pt idx="7">
                  <c:v>1919</c:v>
                </c:pt>
                <c:pt idx="8">
                  <c:v>1920</c:v>
                </c:pt>
                <c:pt idx="9">
                  <c:v>1921</c:v>
                </c:pt>
                <c:pt idx="10">
                  <c:v>1922</c:v>
                </c:pt>
                <c:pt idx="11">
                  <c:v>1923</c:v>
                </c:pt>
                <c:pt idx="12">
                  <c:v>1924</c:v>
                </c:pt>
                <c:pt idx="13">
                  <c:v>1925</c:v>
                </c:pt>
                <c:pt idx="14">
                  <c:v>1926</c:v>
                </c:pt>
                <c:pt idx="15">
                  <c:v>1927</c:v>
                </c:pt>
                <c:pt idx="16">
                  <c:v>1928</c:v>
                </c:pt>
                <c:pt idx="17">
                  <c:v>1929</c:v>
                </c:pt>
                <c:pt idx="18">
                  <c:v>1930</c:v>
                </c:pt>
                <c:pt idx="19">
                  <c:v>1931</c:v>
                </c:pt>
                <c:pt idx="20">
                  <c:v>1932</c:v>
                </c:pt>
                <c:pt idx="21">
                  <c:v>1933</c:v>
                </c:pt>
                <c:pt idx="22">
                  <c:v>1934</c:v>
                </c:pt>
                <c:pt idx="23">
                  <c:v>1935</c:v>
                </c:pt>
                <c:pt idx="24">
                  <c:v>1936</c:v>
                </c:pt>
                <c:pt idx="25">
                  <c:v>1937</c:v>
                </c:pt>
                <c:pt idx="26">
                  <c:v>1938</c:v>
                </c:pt>
                <c:pt idx="27">
                  <c:v>1939</c:v>
                </c:pt>
                <c:pt idx="28">
                  <c:v>1940</c:v>
                </c:pt>
                <c:pt idx="29">
                  <c:v>1941</c:v>
                </c:pt>
                <c:pt idx="30">
                  <c:v>1942</c:v>
                </c:pt>
                <c:pt idx="31">
                  <c:v>1943</c:v>
                </c:pt>
                <c:pt idx="32">
                  <c:v>1944</c:v>
                </c:pt>
                <c:pt idx="33">
                  <c:v>1945</c:v>
                </c:pt>
                <c:pt idx="34">
                  <c:v>1946</c:v>
                </c:pt>
                <c:pt idx="35">
                  <c:v>1947</c:v>
                </c:pt>
                <c:pt idx="36">
                  <c:v>1948</c:v>
                </c:pt>
                <c:pt idx="37">
                  <c:v>1949</c:v>
                </c:pt>
                <c:pt idx="38">
                  <c:v>1950</c:v>
                </c:pt>
                <c:pt idx="39">
                  <c:v>1951</c:v>
                </c:pt>
                <c:pt idx="40">
                  <c:v>1952</c:v>
                </c:pt>
                <c:pt idx="41">
                  <c:v>1953</c:v>
                </c:pt>
                <c:pt idx="42">
                  <c:v>1954</c:v>
                </c:pt>
                <c:pt idx="43">
                  <c:v>1955</c:v>
                </c:pt>
                <c:pt idx="44">
                  <c:v>1956</c:v>
                </c:pt>
                <c:pt idx="45">
                  <c:v>1957</c:v>
                </c:pt>
                <c:pt idx="46">
                  <c:v>1958</c:v>
                </c:pt>
                <c:pt idx="47">
                  <c:v>1959</c:v>
                </c:pt>
                <c:pt idx="48">
                  <c:v>1960</c:v>
                </c:pt>
                <c:pt idx="49">
                  <c:v>1961</c:v>
                </c:pt>
                <c:pt idx="50">
                  <c:v>1962</c:v>
                </c:pt>
                <c:pt idx="51">
                  <c:v>1963</c:v>
                </c:pt>
                <c:pt idx="52">
                  <c:v>1964</c:v>
                </c:pt>
                <c:pt idx="53">
                  <c:v>1965</c:v>
                </c:pt>
                <c:pt idx="54">
                  <c:v>1966</c:v>
                </c:pt>
                <c:pt idx="55">
                  <c:v>1967</c:v>
                </c:pt>
                <c:pt idx="56">
                  <c:v>1968</c:v>
                </c:pt>
                <c:pt idx="57">
                  <c:v>1969</c:v>
                </c:pt>
                <c:pt idx="58">
                  <c:v>1970</c:v>
                </c:pt>
                <c:pt idx="59">
                  <c:v>1971</c:v>
                </c:pt>
                <c:pt idx="60">
                  <c:v>1972</c:v>
                </c:pt>
                <c:pt idx="61">
                  <c:v>1973</c:v>
                </c:pt>
                <c:pt idx="62">
                  <c:v>1974</c:v>
                </c:pt>
                <c:pt idx="63">
                  <c:v>1975</c:v>
                </c:pt>
                <c:pt idx="64">
                  <c:v>1976</c:v>
                </c:pt>
                <c:pt idx="65">
                  <c:v>1977</c:v>
                </c:pt>
                <c:pt idx="66">
                  <c:v>1978</c:v>
                </c:pt>
                <c:pt idx="67">
                  <c:v>1979</c:v>
                </c:pt>
                <c:pt idx="68">
                  <c:v>1980</c:v>
                </c:pt>
                <c:pt idx="69">
                  <c:v>1981</c:v>
                </c:pt>
                <c:pt idx="70">
                  <c:v>1982</c:v>
                </c:pt>
                <c:pt idx="71">
                  <c:v>1983</c:v>
                </c:pt>
                <c:pt idx="72">
                  <c:v>1984</c:v>
                </c:pt>
                <c:pt idx="73">
                  <c:v>1985</c:v>
                </c:pt>
                <c:pt idx="74">
                  <c:v>1986</c:v>
                </c:pt>
                <c:pt idx="75">
                  <c:v>1987</c:v>
                </c:pt>
                <c:pt idx="76">
                  <c:v>1988</c:v>
                </c:pt>
                <c:pt idx="77">
                  <c:v>1989</c:v>
                </c:pt>
                <c:pt idx="78">
                  <c:v>1990</c:v>
                </c:pt>
                <c:pt idx="79">
                  <c:v>1991</c:v>
                </c:pt>
                <c:pt idx="80">
                  <c:v>1992</c:v>
                </c:pt>
                <c:pt idx="81">
                  <c:v>1993</c:v>
                </c:pt>
                <c:pt idx="82">
                  <c:v>1994</c:v>
                </c:pt>
                <c:pt idx="83">
                  <c:v>1995</c:v>
                </c:pt>
                <c:pt idx="84">
                  <c:v>1996</c:v>
                </c:pt>
                <c:pt idx="85">
                  <c:v>1997</c:v>
                </c:pt>
                <c:pt idx="86">
                  <c:v>1998</c:v>
                </c:pt>
                <c:pt idx="87">
                  <c:v>1999</c:v>
                </c:pt>
                <c:pt idx="88">
                  <c:v>2000</c:v>
                </c:pt>
                <c:pt idx="89">
                  <c:v>2001</c:v>
                </c:pt>
                <c:pt idx="90">
                  <c:v>2002</c:v>
                </c:pt>
                <c:pt idx="91">
                  <c:v>2003</c:v>
                </c:pt>
                <c:pt idx="92">
                  <c:v>2004</c:v>
                </c:pt>
                <c:pt idx="93">
                  <c:v>2005</c:v>
                </c:pt>
                <c:pt idx="94">
                  <c:v>2006</c:v>
                </c:pt>
                <c:pt idx="95">
                  <c:v>2007</c:v>
                </c:pt>
                <c:pt idx="96">
                  <c:v>2008</c:v>
                </c:pt>
                <c:pt idx="97">
                  <c:v>2009</c:v>
                </c:pt>
                <c:pt idx="98">
                  <c:v>2010</c:v>
                </c:pt>
                <c:pt idx="99">
                  <c:v>2011</c:v>
                </c:pt>
                <c:pt idx="100">
                  <c:v>2012</c:v>
                </c:pt>
                <c:pt idx="101">
                  <c:v>2013</c:v>
                </c:pt>
                <c:pt idx="102">
                  <c:v>2014</c:v>
                </c:pt>
                <c:pt idx="103">
                  <c:v>2015</c:v>
                </c:pt>
              </c:numCache>
            </c:numRef>
          </c:cat>
          <c:val>
            <c:numRef>
              <c:f>'[1]2 Fed Spending RepDem'!$G$3:$G$106</c:f>
              <c:numCache>
                <c:formatCode>General</c:formatCode>
                <c:ptCount val="104"/>
                <c:pt idx="0">
                  <c:v>0</c:v>
                </c:pt>
                <c:pt idx="1">
                  <c:v>16.549404298311515</c:v>
                </c:pt>
                <c:pt idx="2">
                  <c:v>16.636505007161539</c:v>
                </c:pt>
                <c:pt idx="3">
                  <c:v>15.516394927074503</c:v>
                </c:pt>
                <c:pt idx="4">
                  <c:v>16.021621363850915</c:v>
                </c:pt>
                <c:pt idx="5">
                  <c:v>19.736709101804667</c:v>
                </c:pt>
                <c:pt idx="6">
                  <c:v>55.389368305847775</c:v>
                </c:pt>
                <c:pt idx="7">
                  <c:v>68.043781753927661</c:v>
                </c:pt>
                <c:pt idx="8">
                  <c:v>76.283478601824712</c:v>
                </c:pt>
                <c:pt idx="9">
                  <c:v>71.416761815137178</c:v>
                </c:pt>
                <c:pt idx="10">
                  <c:v>54.988820411286092</c:v>
                </c:pt>
                <c:pt idx="11">
                  <c:v>51.702103888258833</c:v>
                </c:pt>
                <c:pt idx="12">
                  <c:v>51.94487188708348</c:v>
                </c:pt>
                <c:pt idx="13">
                  <c:v>47.742665305673142</c:v>
                </c:pt>
                <c:pt idx="14">
                  <c:v>49.198770985599623</c:v>
                </c:pt>
                <c:pt idx="15">
                  <c:v>52.922336967254019</c:v>
                </c:pt>
                <c:pt idx="16">
                  <c:v>52.334064084906323</c:v>
                </c:pt>
                <c:pt idx="17">
                  <c:v>51.825468333201904</c:v>
                </c:pt>
                <c:pt idx="18">
                  <c:v>55.757610456578774</c:v>
                </c:pt>
                <c:pt idx="19">
                  <c:v>47.039582390783025</c:v>
                </c:pt>
                <c:pt idx="20">
                  <c:v>32.225280871200134</c:v>
                </c:pt>
                <c:pt idx="21">
                  <c:v>35.249028348159236</c:v>
                </c:pt>
                <c:pt idx="22">
                  <c:v>50.60113962436953</c:v>
                </c:pt>
                <c:pt idx="23">
                  <c:v>60.447273201166809</c:v>
                </c:pt>
                <c:pt idx="24">
                  <c:v>64.762173152830186</c:v>
                </c:pt>
                <c:pt idx="25">
                  <c:v>85.842642544463303</c:v>
                </c:pt>
                <c:pt idx="26">
                  <c:v>109.86668306144807</c:v>
                </c:pt>
                <c:pt idx="27">
                  <c:v>103.91917946451873</c:v>
                </c:pt>
                <c:pt idx="28">
                  <c:v>103.92639999999999</c:v>
                </c:pt>
                <c:pt idx="29">
                  <c:v>125.26447999999999</c:v>
                </c:pt>
                <c:pt idx="30">
                  <c:v>185.51967999999999</c:v>
                </c:pt>
                <c:pt idx="31">
                  <c:v>275.2944</c:v>
                </c:pt>
                <c:pt idx="32">
                  <c:v>545.2819199999999</c:v>
                </c:pt>
                <c:pt idx="33">
                  <c:v>598.68239999999992</c:v>
                </c:pt>
                <c:pt idx="34">
                  <c:v>515.98352</c:v>
                </c:pt>
                <c:pt idx="35">
                  <c:v>445.44623999999993</c:v>
                </c:pt>
                <c:pt idx="36">
                  <c:v>462.25135999999998</c:v>
                </c:pt>
                <c:pt idx="37">
                  <c:v>454.84383999999994</c:v>
                </c:pt>
                <c:pt idx="38">
                  <c:v>433.94799999999998</c:v>
                </c:pt>
                <c:pt idx="39">
                  <c:v>565.62495999999999</c:v>
                </c:pt>
                <c:pt idx="40">
                  <c:v>727.15311999999994</c:v>
                </c:pt>
                <c:pt idx="41">
                  <c:v>712.55919999999992</c:v>
                </c:pt>
                <c:pt idx="42">
                  <c:v>692.99007999999992</c:v>
                </c:pt>
                <c:pt idx="43">
                  <c:v>628.64415999999994</c:v>
                </c:pt>
                <c:pt idx="44">
                  <c:v>686.02479999999991</c:v>
                </c:pt>
                <c:pt idx="45">
                  <c:v>701.28207999999995</c:v>
                </c:pt>
                <c:pt idx="46">
                  <c:v>659.49039999999991</c:v>
                </c:pt>
                <c:pt idx="47">
                  <c:v>629.86032</c:v>
                </c:pt>
                <c:pt idx="48">
                  <c:v>724.72079999999994</c:v>
                </c:pt>
                <c:pt idx="49">
                  <c:v>723.17295999999999</c:v>
                </c:pt>
                <c:pt idx="50">
                  <c:v>762.64287999999988</c:v>
                </c:pt>
                <c:pt idx="51">
                  <c:v>781.76976000000002</c:v>
                </c:pt>
                <c:pt idx="52">
                  <c:v>813.27936</c:v>
                </c:pt>
                <c:pt idx="53">
                  <c:v>831.63231999999994</c:v>
                </c:pt>
                <c:pt idx="54">
                  <c:v>906.37087999999983</c:v>
                </c:pt>
                <c:pt idx="55">
                  <c:v>1008.1966399999999</c:v>
                </c:pt>
                <c:pt idx="56">
                  <c:v>1000.1257599999999</c:v>
                </c:pt>
                <c:pt idx="57">
                  <c:v>1149.1606400000001</c:v>
                </c:pt>
                <c:pt idx="58">
                  <c:v>1122.51568</c:v>
                </c:pt>
                <c:pt idx="59">
                  <c:v>1019.2526399999999</c:v>
                </c:pt>
                <c:pt idx="60">
                  <c:v>1058.6119999999999</c:v>
                </c:pt>
                <c:pt idx="61">
                  <c:v>1126.0536</c:v>
                </c:pt>
                <c:pt idx="62">
                  <c:v>1185.8665599999997</c:v>
                </c:pt>
                <c:pt idx="63">
                  <c:v>1144.9593599999998</c:v>
                </c:pt>
                <c:pt idx="64">
                  <c:v>1141.0897599999998</c:v>
                </c:pt>
                <c:pt idx="65">
                  <c:v>1268.8971199999999</c:v>
                </c:pt>
                <c:pt idx="66">
                  <c:v>1341.86672</c:v>
                </c:pt>
                <c:pt idx="67">
                  <c:v>1432.4153599999997</c:v>
                </c:pt>
                <c:pt idx="68">
                  <c:v>1447.0092799999998</c:v>
                </c:pt>
                <c:pt idx="69">
                  <c:v>1508.9228799999999</c:v>
                </c:pt>
                <c:pt idx="70">
                  <c:v>1446.6776</c:v>
                </c:pt>
                <c:pt idx="71">
                  <c:v>1339.4343999999999</c:v>
                </c:pt>
                <c:pt idx="72">
                  <c:v>1421.3593599999997</c:v>
                </c:pt>
                <c:pt idx="73">
                  <c:v>1510.69184</c:v>
                </c:pt>
                <c:pt idx="74">
                  <c:v>1550.0511999999999</c:v>
                </c:pt>
                <c:pt idx="75">
                  <c:v>1673.76784</c:v>
                </c:pt>
                <c:pt idx="76">
                  <c:v>1722.7459199999998</c:v>
                </c:pt>
                <c:pt idx="77">
                  <c:v>1808.7615999999998</c:v>
                </c:pt>
                <c:pt idx="78">
                  <c:v>1829.3257599999997</c:v>
                </c:pt>
                <c:pt idx="79">
                  <c:v>1787.3129599999997</c:v>
                </c:pt>
                <c:pt idx="80">
                  <c:v>1781.7849599999997</c:v>
                </c:pt>
                <c:pt idx="81">
                  <c:v>1830.5419199999999</c:v>
                </c:pt>
                <c:pt idx="82">
                  <c:v>1959.7865599999998</c:v>
                </c:pt>
                <c:pt idx="83">
                  <c:v>2045.5811199999998</c:v>
                </c:pt>
                <c:pt idx="84">
                  <c:v>2153.81936</c:v>
                </c:pt>
                <c:pt idx="85">
                  <c:v>2293.7883199999997</c:v>
                </c:pt>
                <c:pt idx="86">
                  <c:v>2478.8657599999997</c:v>
                </c:pt>
                <c:pt idx="87">
                  <c:v>2597.9388800000002</c:v>
                </c:pt>
                <c:pt idx="88">
                  <c:v>2809.3295999999996</c:v>
                </c:pt>
                <c:pt idx="89">
                  <c:v>2690.1459199999995</c:v>
                </c:pt>
                <c:pt idx="90">
                  <c:v>2462.8345599999998</c:v>
                </c:pt>
                <c:pt idx="91">
                  <c:v>2303.6281599999998</c:v>
                </c:pt>
                <c:pt idx="92">
                  <c:v>2367.97408</c:v>
                </c:pt>
                <c:pt idx="93">
                  <c:v>2622.0409599999998</c:v>
                </c:pt>
                <c:pt idx="94">
                  <c:v>2832.4366399999999</c:v>
                </c:pt>
                <c:pt idx="95">
                  <c:v>2944.3233599999999</c:v>
                </c:pt>
                <c:pt idx="96">
                  <c:v>2796.0623999999998</c:v>
                </c:pt>
                <c:pt idx="97">
                  <c:v>2327.288</c:v>
                </c:pt>
                <c:pt idx="98">
                  <c:v>2354.1540800000002</c:v>
                </c:pt>
                <c:pt idx="99">
                  <c:v>2449.8990399999998</c:v>
                </c:pt>
                <c:pt idx="100">
                  <c:v>2554.7099199999998</c:v>
                </c:pt>
                <c:pt idx="101">
                  <c:v>2856.2070399999998</c:v>
                </c:pt>
                <c:pt idx="102">
                  <c:v>3064.1704</c:v>
                </c:pt>
                <c:pt idx="103">
                  <c:v>3249.9111999999996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9ED-458C-8BF8-582840841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856016"/>
        <c:axId val="229333672"/>
      </c:lineChart>
      <c:catAx>
        <c:axId val="23185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333672"/>
        <c:crosses val="autoZero"/>
        <c:auto val="1"/>
        <c:lblAlgn val="ctr"/>
        <c:lblOffset val="100"/>
        <c:noMultiLvlLbl val="0"/>
      </c:catAx>
      <c:valAx>
        <c:axId val="22933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85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Federal Debt Held</a:t>
            </a:r>
            <a:r>
              <a:rPr lang="en-US" baseline="0"/>
              <a:t> by the Public as a Share of GDP (1797-2040)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Historical Debt Held by the Public/GDP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'Public Debt'!$A$2:$A$245</c:f>
              <c:numCache>
                <c:formatCode>General</c:formatCode>
                <c:ptCount val="244"/>
                <c:pt idx="0">
                  <c:v>1797</c:v>
                </c:pt>
                <c:pt idx="1">
                  <c:v>1798</c:v>
                </c:pt>
                <c:pt idx="2">
                  <c:v>1799</c:v>
                </c:pt>
                <c:pt idx="3">
                  <c:v>1800</c:v>
                </c:pt>
                <c:pt idx="4">
                  <c:v>1801</c:v>
                </c:pt>
                <c:pt idx="5">
                  <c:v>1802</c:v>
                </c:pt>
                <c:pt idx="6">
                  <c:v>1803</c:v>
                </c:pt>
                <c:pt idx="7">
                  <c:v>1804</c:v>
                </c:pt>
                <c:pt idx="8">
                  <c:v>1805</c:v>
                </c:pt>
                <c:pt idx="9">
                  <c:v>1806</c:v>
                </c:pt>
                <c:pt idx="10">
                  <c:v>1807</c:v>
                </c:pt>
                <c:pt idx="11">
                  <c:v>1808</c:v>
                </c:pt>
                <c:pt idx="12">
                  <c:v>1809</c:v>
                </c:pt>
                <c:pt idx="13">
                  <c:v>1810</c:v>
                </c:pt>
                <c:pt idx="14">
                  <c:v>1811</c:v>
                </c:pt>
                <c:pt idx="15">
                  <c:v>1812</c:v>
                </c:pt>
                <c:pt idx="16">
                  <c:v>1813</c:v>
                </c:pt>
                <c:pt idx="17">
                  <c:v>1814</c:v>
                </c:pt>
                <c:pt idx="18">
                  <c:v>1815</c:v>
                </c:pt>
                <c:pt idx="19">
                  <c:v>1816</c:v>
                </c:pt>
                <c:pt idx="20">
                  <c:v>1817</c:v>
                </c:pt>
                <c:pt idx="21">
                  <c:v>1818</c:v>
                </c:pt>
                <c:pt idx="22">
                  <c:v>1819</c:v>
                </c:pt>
                <c:pt idx="23">
                  <c:v>1820</c:v>
                </c:pt>
                <c:pt idx="24">
                  <c:v>1821</c:v>
                </c:pt>
                <c:pt idx="25">
                  <c:v>1822</c:v>
                </c:pt>
                <c:pt idx="26">
                  <c:v>1823</c:v>
                </c:pt>
                <c:pt idx="27">
                  <c:v>1824</c:v>
                </c:pt>
                <c:pt idx="28">
                  <c:v>1825</c:v>
                </c:pt>
                <c:pt idx="29">
                  <c:v>1826</c:v>
                </c:pt>
                <c:pt idx="30">
                  <c:v>1827</c:v>
                </c:pt>
                <c:pt idx="31">
                  <c:v>1828</c:v>
                </c:pt>
                <c:pt idx="32">
                  <c:v>1829</c:v>
                </c:pt>
                <c:pt idx="33">
                  <c:v>1830</c:v>
                </c:pt>
                <c:pt idx="34">
                  <c:v>1831</c:v>
                </c:pt>
                <c:pt idx="35">
                  <c:v>1832</c:v>
                </c:pt>
                <c:pt idx="36">
                  <c:v>1833</c:v>
                </c:pt>
                <c:pt idx="37">
                  <c:v>1834</c:v>
                </c:pt>
                <c:pt idx="38">
                  <c:v>1835</c:v>
                </c:pt>
                <c:pt idx="39">
                  <c:v>1836</c:v>
                </c:pt>
                <c:pt idx="40">
                  <c:v>1837</c:v>
                </c:pt>
                <c:pt idx="41">
                  <c:v>1838</c:v>
                </c:pt>
                <c:pt idx="42">
                  <c:v>1839</c:v>
                </c:pt>
                <c:pt idx="43">
                  <c:v>1840</c:v>
                </c:pt>
                <c:pt idx="44">
                  <c:v>1841</c:v>
                </c:pt>
                <c:pt idx="45">
                  <c:v>1842</c:v>
                </c:pt>
                <c:pt idx="46">
                  <c:v>1843</c:v>
                </c:pt>
                <c:pt idx="47">
                  <c:v>1844</c:v>
                </c:pt>
                <c:pt idx="48">
                  <c:v>1845</c:v>
                </c:pt>
                <c:pt idx="49">
                  <c:v>1846</c:v>
                </c:pt>
                <c:pt idx="50">
                  <c:v>1847</c:v>
                </c:pt>
                <c:pt idx="51">
                  <c:v>1848</c:v>
                </c:pt>
                <c:pt idx="52">
                  <c:v>1849</c:v>
                </c:pt>
                <c:pt idx="53">
                  <c:v>1850</c:v>
                </c:pt>
                <c:pt idx="54">
                  <c:v>1851</c:v>
                </c:pt>
                <c:pt idx="55">
                  <c:v>1852</c:v>
                </c:pt>
                <c:pt idx="56">
                  <c:v>1853</c:v>
                </c:pt>
                <c:pt idx="57">
                  <c:v>1854</c:v>
                </c:pt>
                <c:pt idx="58">
                  <c:v>1855</c:v>
                </c:pt>
                <c:pt idx="59">
                  <c:v>1856</c:v>
                </c:pt>
                <c:pt idx="60">
                  <c:v>1857</c:v>
                </c:pt>
                <c:pt idx="61">
                  <c:v>1858</c:v>
                </c:pt>
                <c:pt idx="62">
                  <c:v>1859</c:v>
                </c:pt>
                <c:pt idx="63">
                  <c:v>1860</c:v>
                </c:pt>
                <c:pt idx="64">
                  <c:v>1861</c:v>
                </c:pt>
                <c:pt idx="65">
                  <c:v>1862</c:v>
                </c:pt>
                <c:pt idx="66">
                  <c:v>1863</c:v>
                </c:pt>
                <c:pt idx="67">
                  <c:v>1864</c:v>
                </c:pt>
                <c:pt idx="68">
                  <c:v>1865</c:v>
                </c:pt>
                <c:pt idx="69">
                  <c:v>1866</c:v>
                </c:pt>
                <c:pt idx="70">
                  <c:v>1867</c:v>
                </c:pt>
                <c:pt idx="71">
                  <c:v>1868</c:v>
                </c:pt>
                <c:pt idx="72">
                  <c:v>1869</c:v>
                </c:pt>
                <c:pt idx="73">
                  <c:v>1870</c:v>
                </c:pt>
                <c:pt idx="74">
                  <c:v>1871</c:v>
                </c:pt>
                <c:pt idx="75">
                  <c:v>1872</c:v>
                </c:pt>
                <c:pt idx="76">
                  <c:v>1873</c:v>
                </c:pt>
                <c:pt idx="77">
                  <c:v>1874</c:v>
                </c:pt>
                <c:pt idx="78">
                  <c:v>1875</c:v>
                </c:pt>
                <c:pt idx="79">
                  <c:v>1876</c:v>
                </c:pt>
                <c:pt idx="80">
                  <c:v>1877</c:v>
                </c:pt>
                <c:pt idx="81">
                  <c:v>1878</c:v>
                </c:pt>
                <c:pt idx="82">
                  <c:v>1879</c:v>
                </c:pt>
                <c:pt idx="83">
                  <c:v>1880</c:v>
                </c:pt>
                <c:pt idx="84">
                  <c:v>1881</c:v>
                </c:pt>
                <c:pt idx="85">
                  <c:v>1882</c:v>
                </c:pt>
                <c:pt idx="86">
                  <c:v>1883</c:v>
                </c:pt>
                <c:pt idx="87">
                  <c:v>1884</c:v>
                </c:pt>
                <c:pt idx="88">
                  <c:v>1885</c:v>
                </c:pt>
                <c:pt idx="89">
                  <c:v>1886</c:v>
                </c:pt>
                <c:pt idx="90">
                  <c:v>1887</c:v>
                </c:pt>
                <c:pt idx="91">
                  <c:v>1888</c:v>
                </c:pt>
                <c:pt idx="92">
                  <c:v>1889</c:v>
                </c:pt>
                <c:pt idx="93">
                  <c:v>1890</c:v>
                </c:pt>
                <c:pt idx="94">
                  <c:v>1891</c:v>
                </c:pt>
                <c:pt idx="95">
                  <c:v>1892</c:v>
                </c:pt>
                <c:pt idx="96">
                  <c:v>1893</c:v>
                </c:pt>
                <c:pt idx="97">
                  <c:v>1894</c:v>
                </c:pt>
                <c:pt idx="98">
                  <c:v>1895</c:v>
                </c:pt>
                <c:pt idx="99">
                  <c:v>1896</c:v>
                </c:pt>
                <c:pt idx="100">
                  <c:v>1897</c:v>
                </c:pt>
                <c:pt idx="101">
                  <c:v>1898</c:v>
                </c:pt>
                <c:pt idx="102">
                  <c:v>1899</c:v>
                </c:pt>
                <c:pt idx="103">
                  <c:v>1900</c:v>
                </c:pt>
                <c:pt idx="104">
                  <c:v>1901</c:v>
                </c:pt>
                <c:pt idx="105">
                  <c:v>1902</c:v>
                </c:pt>
                <c:pt idx="106">
                  <c:v>1903</c:v>
                </c:pt>
                <c:pt idx="107">
                  <c:v>1904</c:v>
                </c:pt>
                <c:pt idx="108">
                  <c:v>1905</c:v>
                </c:pt>
                <c:pt idx="109">
                  <c:v>1906</c:v>
                </c:pt>
                <c:pt idx="110">
                  <c:v>1907</c:v>
                </c:pt>
                <c:pt idx="111">
                  <c:v>1908</c:v>
                </c:pt>
                <c:pt idx="112">
                  <c:v>1909</c:v>
                </c:pt>
                <c:pt idx="113">
                  <c:v>1910</c:v>
                </c:pt>
                <c:pt idx="114">
                  <c:v>1911</c:v>
                </c:pt>
                <c:pt idx="115">
                  <c:v>1912</c:v>
                </c:pt>
                <c:pt idx="116">
                  <c:v>1913</c:v>
                </c:pt>
                <c:pt idx="117">
                  <c:v>1914</c:v>
                </c:pt>
                <c:pt idx="118">
                  <c:v>1915</c:v>
                </c:pt>
                <c:pt idx="119">
                  <c:v>1916</c:v>
                </c:pt>
                <c:pt idx="120">
                  <c:v>1917</c:v>
                </c:pt>
                <c:pt idx="121">
                  <c:v>1918</c:v>
                </c:pt>
                <c:pt idx="122">
                  <c:v>1919</c:v>
                </c:pt>
                <c:pt idx="123">
                  <c:v>1920</c:v>
                </c:pt>
                <c:pt idx="124">
                  <c:v>1921</c:v>
                </c:pt>
                <c:pt idx="125">
                  <c:v>1922</c:v>
                </c:pt>
                <c:pt idx="126">
                  <c:v>1923</c:v>
                </c:pt>
                <c:pt idx="127">
                  <c:v>1924</c:v>
                </c:pt>
                <c:pt idx="128">
                  <c:v>1925</c:v>
                </c:pt>
                <c:pt idx="129">
                  <c:v>1926</c:v>
                </c:pt>
                <c:pt idx="130">
                  <c:v>1927</c:v>
                </c:pt>
                <c:pt idx="131">
                  <c:v>1928</c:v>
                </c:pt>
                <c:pt idx="132">
                  <c:v>1929</c:v>
                </c:pt>
                <c:pt idx="133">
                  <c:v>1930</c:v>
                </c:pt>
                <c:pt idx="134">
                  <c:v>1931</c:v>
                </c:pt>
                <c:pt idx="135">
                  <c:v>1932</c:v>
                </c:pt>
                <c:pt idx="136">
                  <c:v>1933</c:v>
                </c:pt>
                <c:pt idx="137">
                  <c:v>1934</c:v>
                </c:pt>
                <c:pt idx="138">
                  <c:v>1935</c:v>
                </c:pt>
                <c:pt idx="139">
                  <c:v>1936</c:v>
                </c:pt>
                <c:pt idx="140">
                  <c:v>1937</c:v>
                </c:pt>
                <c:pt idx="141">
                  <c:v>1938</c:v>
                </c:pt>
                <c:pt idx="142">
                  <c:v>1939</c:v>
                </c:pt>
                <c:pt idx="143">
                  <c:v>1940</c:v>
                </c:pt>
                <c:pt idx="144">
                  <c:v>1941</c:v>
                </c:pt>
                <c:pt idx="145">
                  <c:v>1942</c:v>
                </c:pt>
                <c:pt idx="146">
                  <c:v>1943</c:v>
                </c:pt>
                <c:pt idx="147">
                  <c:v>1944</c:v>
                </c:pt>
                <c:pt idx="148">
                  <c:v>1945</c:v>
                </c:pt>
                <c:pt idx="149">
                  <c:v>1946</c:v>
                </c:pt>
                <c:pt idx="150">
                  <c:v>1947</c:v>
                </c:pt>
                <c:pt idx="151">
                  <c:v>1948</c:v>
                </c:pt>
                <c:pt idx="152">
                  <c:v>1949</c:v>
                </c:pt>
                <c:pt idx="153">
                  <c:v>1950</c:v>
                </c:pt>
                <c:pt idx="154">
                  <c:v>1951</c:v>
                </c:pt>
                <c:pt idx="155">
                  <c:v>1952</c:v>
                </c:pt>
                <c:pt idx="156">
                  <c:v>1953</c:v>
                </c:pt>
                <c:pt idx="157">
                  <c:v>1954</c:v>
                </c:pt>
                <c:pt idx="158">
                  <c:v>1955</c:v>
                </c:pt>
                <c:pt idx="159">
                  <c:v>1956</c:v>
                </c:pt>
                <c:pt idx="160">
                  <c:v>1957</c:v>
                </c:pt>
                <c:pt idx="161">
                  <c:v>1958</c:v>
                </c:pt>
                <c:pt idx="162">
                  <c:v>1959</c:v>
                </c:pt>
                <c:pt idx="163">
                  <c:v>1960</c:v>
                </c:pt>
                <c:pt idx="164">
                  <c:v>1961</c:v>
                </c:pt>
                <c:pt idx="165">
                  <c:v>1962</c:v>
                </c:pt>
                <c:pt idx="166">
                  <c:v>1963</c:v>
                </c:pt>
                <c:pt idx="167">
                  <c:v>1964</c:v>
                </c:pt>
                <c:pt idx="168">
                  <c:v>1965</c:v>
                </c:pt>
                <c:pt idx="169">
                  <c:v>1966</c:v>
                </c:pt>
                <c:pt idx="170">
                  <c:v>1967</c:v>
                </c:pt>
                <c:pt idx="171">
                  <c:v>1968</c:v>
                </c:pt>
                <c:pt idx="172">
                  <c:v>1969</c:v>
                </c:pt>
                <c:pt idx="173">
                  <c:v>1970</c:v>
                </c:pt>
                <c:pt idx="174">
                  <c:v>1971</c:v>
                </c:pt>
                <c:pt idx="175">
                  <c:v>1972</c:v>
                </c:pt>
                <c:pt idx="176">
                  <c:v>1973</c:v>
                </c:pt>
                <c:pt idx="177">
                  <c:v>1974</c:v>
                </c:pt>
                <c:pt idx="178">
                  <c:v>1975</c:v>
                </c:pt>
                <c:pt idx="179">
                  <c:v>1976</c:v>
                </c:pt>
                <c:pt idx="180">
                  <c:v>1977</c:v>
                </c:pt>
                <c:pt idx="181">
                  <c:v>1978</c:v>
                </c:pt>
                <c:pt idx="182">
                  <c:v>1979</c:v>
                </c:pt>
                <c:pt idx="183">
                  <c:v>1980</c:v>
                </c:pt>
                <c:pt idx="184">
                  <c:v>1981</c:v>
                </c:pt>
                <c:pt idx="185">
                  <c:v>1982</c:v>
                </c:pt>
                <c:pt idx="186">
                  <c:v>1983</c:v>
                </c:pt>
                <c:pt idx="187">
                  <c:v>1984</c:v>
                </c:pt>
                <c:pt idx="188">
                  <c:v>1985</c:v>
                </c:pt>
                <c:pt idx="189">
                  <c:v>1986</c:v>
                </c:pt>
                <c:pt idx="190">
                  <c:v>1987</c:v>
                </c:pt>
                <c:pt idx="191">
                  <c:v>1988</c:v>
                </c:pt>
                <c:pt idx="192">
                  <c:v>1989</c:v>
                </c:pt>
                <c:pt idx="193">
                  <c:v>1990</c:v>
                </c:pt>
                <c:pt idx="194">
                  <c:v>1991</c:v>
                </c:pt>
                <c:pt idx="195">
                  <c:v>1992</c:v>
                </c:pt>
                <c:pt idx="196">
                  <c:v>1993</c:v>
                </c:pt>
                <c:pt idx="197">
                  <c:v>1994</c:v>
                </c:pt>
                <c:pt idx="198">
                  <c:v>1995</c:v>
                </c:pt>
                <c:pt idx="199">
                  <c:v>1996</c:v>
                </c:pt>
                <c:pt idx="200">
                  <c:v>1997</c:v>
                </c:pt>
                <c:pt idx="201">
                  <c:v>1998</c:v>
                </c:pt>
                <c:pt idx="202">
                  <c:v>1999</c:v>
                </c:pt>
                <c:pt idx="203">
                  <c:v>2000</c:v>
                </c:pt>
                <c:pt idx="204">
                  <c:v>2001</c:v>
                </c:pt>
                <c:pt idx="205">
                  <c:v>2002</c:v>
                </c:pt>
                <c:pt idx="206">
                  <c:v>2003</c:v>
                </c:pt>
                <c:pt idx="207">
                  <c:v>2004</c:v>
                </c:pt>
                <c:pt idx="208">
                  <c:v>2005</c:v>
                </c:pt>
                <c:pt idx="209">
                  <c:v>2006</c:v>
                </c:pt>
                <c:pt idx="210">
                  <c:v>2007</c:v>
                </c:pt>
                <c:pt idx="211">
                  <c:v>2008</c:v>
                </c:pt>
                <c:pt idx="212">
                  <c:v>2009</c:v>
                </c:pt>
                <c:pt idx="213">
                  <c:v>2010</c:v>
                </c:pt>
                <c:pt idx="214">
                  <c:v>2011</c:v>
                </c:pt>
                <c:pt idx="215">
                  <c:v>2012</c:v>
                </c:pt>
                <c:pt idx="216">
                  <c:v>2013</c:v>
                </c:pt>
                <c:pt idx="217">
                  <c:v>2014</c:v>
                </c:pt>
                <c:pt idx="218">
                  <c:v>2015</c:v>
                </c:pt>
                <c:pt idx="219">
                  <c:v>2016</c:v>
                </c:pt>
                <c:pt idx="220">
                  <c:v>2017</c:v>
                </c:pt>
                <c:pt idx="221">
                  <c:v>2018</c:v>
                </c:pt>
                <c:pt idx="222">
                  <c:v>2019</c:v>
                </c:pt>
                <c:pt idx="223">
                  <c:v>2020</c:v>
                </c:pt>
                <c:pt idx="224">
                  <c:v>2021</c:v>
                </c:pt>
                <c:pt idx="225">
                  <c:v>2022</c:v>
                </c:pt>
                <c:pt idx="226">
                  <c:v>2023</c:v>
                </c:pt>
                <c:pt idx="227">
                  <c:v>2024</c:v>
                </c:pt>
                <c:pt idx="228">
                  <c:v>2025</c:v>
                </c:pt>
                <c:pt idx="229">
                  <c:v>2026</c:v>
                </c:pt>
                <c:pt idx="230">
                  <c:v>2027</c:v>
                </c:pt>
                <c:pt idx="231">
                  <c:v>2028</c:v>
                </c:pt>
                <c:pt idx="232">
                  <c:v>2029</c:v>
                </c:pt>
                <c:pt idx="233">
                  <c:v>2030</c:v>
                </c:pt>
                <c:pt idx="234">
                  <c:v>2031</c:v>
                </c:pt>
                <c:pt idx="235">
                  <c:v>2032</c:v>
                </c:pt>
                <c:pt idx="236">
                  <c:v>2033</c:v>
                </c:pt>
                <c:pt idx="237">
                  <c:v>2034</c:v>
                </c:pt>
                <c:pt idx="238">
                  <c:v>2035</c:v>
                </c:pt>
                <c:pt idx="239">
                  <c:v>2036</c:v>
                </c:pt>
                <c:pt idx="240">
                  <c:v>2037</c:v>
                </c:pt>
                <c:pt idx="241">
                  <c:v>2038</c:v>
                </c:pt>
                <c:pt idx="242">
                  <c:v>2039</c:v>
                </c:pt>
                <c:pt idx="243">
                  <c:v>2040</c:v>
                </c:pt>
              </c:numCache>
            </c:numRef>
          </c:cat>
          <c:val>
            <c:numRef>
              <c:f>'Public Debt'!$B$2:$B$245</c:f>
              <c:numCache>
                <c:formatCode>General</c:formatCode>
                <c:ptCount val="244"/>
                <c:pt idx="0">
                  <c:v>17</c:v>
                </c:pt>
                <c:pt idx="1">
                  <c:v>16</c:v>
                </c:pt>
                <c:pt idx="2">
                  <c:v>16</c:v>
                </c:pt>
                <c:pt idx="3">
                  <c:v>15</c:v>
                </c:pt>
                <c:pt idx="4">
                  <c:v>13</c:v>
                </c:pt>
                <c:pt idx="5">
                  <c:v>14</c:v>
                </c:pt>
                <c:pt idx="6">
                  <c:v>14</c:v>
                </c:pt>
                <c:pt idx="7">
                  <c:v>13</c:v>
                </c:pt>
                <c:pt idx="8">
                  <c:v>11</c:v>
                </c:pt>
                <c:pt idx="9">
                  <c:v>10</c:v>
                </c:pt>
                <c:pt idx="10">
                  <c:v>10</c:v>
                </c:pt>
                <c:pt idx="11">
                  <c:v>9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10</c:v>
                </c:pt>
                <c:pt idx="20">
                  <c:v>8</c:v>
                </c:pt>
                <c:pt idx="21">
                  <c:v>7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7</c:v>
                </c:pt>
                <c:pt idx="29">
                  <c:v>6</c:v>
                </c:pt>
                <c:pt idx="30">
                  <c:v>6</c:v>
                </c:pt>
                <c:pt idx="31">
                  <c:v>5</c:v>
                </c:pt>
                <c:pt idx="32">
                  <c:v>4</c:v>
                </c:pt>
                <c:pt idx="33">
                  <c:v>3</c:v>
                </c:pt>
                <c:pt idx="34">
                  <c:v>2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2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2</c:v>
                </c:pt>
                <c:pt idx="52">
                  <c:v>3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2</c:v>
                </c:pt>
                <c:pt idx="63">
                  <c:v>2</c:v>
                </c:pt>
                <c:pt idx="64">
                  <c:v>7</c:v>
                </c:pt>
                <c:pt idx="65">
                  <c:v>17</c:v>
                </c:pt>
                <c:pt idx="66">
                  <c:v>24</c:v>
                </c:pt>
                <c:pt idx="67">
                  <c:v>26</c:v>
                </c:pt>
                <c:pt idx="68">
                  <c:v>31</c:v>
                </c:pt>
                <c:pt idx="69">
                  <c:v>31</c:v>
                </c:pt>
                <c:pt idx="70">
                  <c:v>31</c:v>
                </c:pt>
                <c:pt idx="71">
                  <c:v>31</c:v>
                </c:pt>
                <c:pt idx="72">
                  <c:v>30</c:v>
                </c:pt>
                <c:pt idx="73">
                  <c:v>28</c:v>
                </c:pt>
                <c:pt idx="74">
                  <c:v>26</c:v>
                </c:pt>
                <c:pt idx="75">
                  <c:v>24</c:v>
                </c:pt>
                <c:pt idx="76">
                  <c:v>23</c:v>
                </c:pt>
                <c:pt idx="77">
                  <c:v>24</c:v>
                </c:pt>
                <c:pt idx="78">
                  <c:v>24</c:v>
                </c:pt>
                <c:pt idx="79">
                  <c:v>24</c:v>
                </c:pt>
                <c:pt idx="80">
                  <c:v>24</c:v>
                </c:pt>
                <c:pt idx="81">
                  <c:v>26</c:v>
                </c:pt>
                <c:pt idx="82">
                  <c:v>23</c:v>
                </c:pt>
                <c:pt idx="83">
                  <c:v>18</c:v>
                </c:pt>
                <c:pt idx="84">
                  <c:v>17</c:v>
                </c:pt>
                <c:pt idx="85">
                  <c:v>14</c:v>
                </c:pt>
                <c:pt idx="86">
                  <c:v>14</c:v>
                </c:pt>
                <c:pt idx="87">
                  <c:v>13</c:v>
                </c:pt>
                <c:pt idx="88">
                  <c:v>13</c:v>
                </c:pt>
                <c:pt idx="89">
                  <c:v>12</c:v>
                </c:pt>
                <c:pt idx="90">
                  <c:v>11</c:v>
                </c:pt>
                <c:pt idx="91">
                  <c:v>10</c:v>
                </c:pt>
                <c:pt idx="92">
                  <c:v>9</c:v>
                </c:pt>
                <c:pt idx="93">
                  <c:v>8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8</c:v>
                </c:pt>
                <c:pt idx="98">
                  <c:v>8</c:v>
                </c:pt>
                <c:pt idx="99">
                  <c:v>9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7</c:v>
                </c:pt>
                <c:pt idx="104">
                  <c:v>6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4</c:v>
                </c:pt>
                <c:pt idx="118">
                  <c:v>3</c:v>
                </c:pt>
                <c:pt idx="119">
                  <c:v>3</c:v>
                </c:pt>
                <c:pt idx="120">
                  <c:v>13</c:v>
                </c:pt>
                <c:pt idx="121">
                  <c:v>30</c:v>
                </c:pt>
                <c:pt idx="122">
                  <c:v>33</c:v>
                </c:pt>
                <c:pt idx="123">
                  <c:v>27</c:v>
                </c:pt>
                <c:pt idx="124">
                  <c:v>32</c:v>
                </c:pt>
                <c:pt idx="125">
                  <c:v>31</c:v>
                </c:pt>
                <c:pt idx="126">
                  <c:v>25</c:v>
                </c:pt>
                <c:pt idx="127">
                  <c:v>24</c:v>
                </c:pt>
                <c:pt idx="128">
                  <c:v>22</c:v>
                </c:pt>
                <c:pt idx="129">
                  <c:v>19</c:v>
                </c:pt>
                <c:pt idx="130">
                  <c:v>18</c:v>
                </c:pt>
                <c:pt idx="131">
                  <c:v>17</c:v>
                </c:pt>
                <c:pt idx="132">
                  <c:v>15</c:v>
                </c:pt>
                <c:pt idx="133">
                  <c:v>16</c:v>
                </c:pt>
                <c:pt idx="134">
                  <c:v>22</c:v>
                </c:pt>
                <c:pt idx="135">
                  <c:v>34</c:v>
                </c:pt>
                <c:pt idx="136">
                  <c:v>39</c:v>
                </c:pt>
                <c:pt idx="137">
                  <c:v>43</c:v>
                </c:pt>
                <c:pt idx="138">
                  <c:v>42</c:v>
                </c:pt>
                <c:pt idx="139">
                  <c:v>42</c:v>
                </c:pt>
                <c:pt idx="140">
                  <c:v>40</c:v>
                </c:pt>
                <c:pt idx="141">
                  <c:v>42</c:v>
                </c:pt>
                <c:pt idx="142">
                  <c:v>42</c:v>
                </c:pt>
                <c:pt idx="143">
                  <c:v>44</c:v>
                </c:pt>
                <c:pt idx="144">
                  <c:v>41</c:v>
                </c:pt>
                <c:pt idx="145">
                  <c:v>46</c:v>
                </c:pt>
                <c:pt idx="146">
                  <c:v>69</c:v>
                </c:pt>
                <c:pt idx="147">
                  <c:v>86</c:v>
                </c:pt>
                <c:pt idx="148">
                  <c:v>104</c:v>
                </c:pt>
                <c:pt idx="149">
                  <c:v>106</c:v>
                </c:pt>
                <c:pt idx="150">
                  <c:v>94</c:v>
                </c:pt>
                <c:pt idx="151">
                  <c:v>82</c:v>
                </c:pt>
                <c:pt idx="152">
                  <c:v>77</c:v>
                </c:pt>
                <c:pt idx="153">
                  <c:v>78</c:v>
                </c:pt>
                <c:pt idx="154">
                  <c:v>65</c:v>
                </c:pt>
                <c:pt idx="155">
                  <c:v>60</c:v>
                </c:pt>
                <c:pt idx="156">
                  <c:v>57</c:v>
                </c:pt>
                <c:pt idx="157">
                  <c:v>58</c:v>
                </c:pt>
                <c:pt idx="158">
                  <c:v>56</c:v>
                </c:pt>
                <c:pt idx="159">
                  <c:v>51</c:v>
                </c:pt>
                <c:pt idx="160">
                  <c:v>47</c:v>
                </c:pt>
                <c:pt idx="161">
                  <c:v>48</c:v>
                </c:pt>
                <c:pt idx="162">
                  <c:v>46</c:v>
                </c:pt>
                <c:pt idx="163">
                  <c:v>44</c:v>
                </c:pt>
                <c:pt idx="164">
                  <c:v>44</c:v>
                </c:pt>
                <c:pt idx="165">
                  <c:v>42</c:v>
                </c:pt>
                <c:pt idx="166">
                  <c:v>41</c:v>
                </c:pt>
                <c:pt idx="167">
                  <c:v>39</c:v>
                </c:pt>
                <c:pt idx="168">
                  <c:v>37</c:v>
                </c:pt>
                <c:pt idx="169">
                  <c:v>34</c:v>
                </c:pt>
                <c:pt idx="170">
                  <c:v>32</c:v>
                </c:pt>
                <c:pt idx="171">
                  <c:v>32</c:v>
                </c:pt>
                <c:pt idx="172">
                  <c:v>28</c:v>
                </c:pt>
                <c:pt idx="173">
                  <c:v>27</c:v>
                </c:pt>
                <c:pt idx="174">
                  <c:v>27</c:v>
                </c:pt>
                <c:pt idx="175">
                  <c:v>26</c:v>
                </c:pt>
                <c:pt idx="176">
                  <c:v>25</c:v>
                </c:pt>
                <c:pt idx="177">
                  <c:v>23</c:v>
                </c:pt>
                <c:pt idx="178">
                  <c:v>25</c:v>
                </c:pt>
                <c:pt idx="179">
                  <c:v>27</c:v>
                </c:pt>
                <c:pt idx="180">
                  <c:v>27</c:v>
                </c:pt>
                <c:pt idx="181">
                  <c:v>27</c:v>
                </c:pt>
                <c:pt idx="182">
                  <c:v>25</c:v>
                </c:pt>
                <c:pt idx="183">
                  <c:v>25</c:v>
                </c:pt>
                <c:pt idx="184">
                  <c:v>25</c:v>
                </c:pt>
                <c:pt idx="185">
                  <c:v>28</c:v>
                </c:pt>
                <c:pt idx="186">
                  <c:v>32</c:v>
                </c:pt>
                <c:pt idx="187">
                  <c:v>33</c:v>
                </c:pt>
                <c:pt idx="188">
                  <c:v>35</c:v>
                </c:pt>
                <c:pt idx="189">
                  <c:v>38</c:v>
                </c:pt>
                <c:pt idx="190">
                  <c:v>40</c:v>
                </c:pt>
                <c:pt idx="191">
                  <c:v>40</c:v>
                </c:pt>
                <c:pt idx="192">
                  <c:v>39</c:v>
                </c:pt>
                <c:pt idx="193">
                  <c:v>41</c:v>
                </c:pt>
                <c:pt idx="194">
                  <c:v>44</c:v>
                </c:pt>
                <c:pt idx="195">
                  <c:v>47</c:v>
                </c:pt>
                <c:pt idx="196">
                  <c:v>48</c:v>
                </c:pt>
                <c:pt idx="197">
                  <c:v>48</c:v>
                </c:pt>
                <c:pt idx="198">
                  <c:v>48</c:v>
                </c:pt>
                <c:pt idx="199">
                  <c:v>47</c:v>
                </c:pt>
                <c:pt idx="200">
                  <c:v>44</c:v>
                </c:pt>
                <c:pt idx="201">
                  <c:v>42</c:v>
                </c:pt>
                <c:pt idx="202">
                  <c:v>38</c:v>
                </c:pt>
                <c:pt idx="203">
                  <c:v>34</c:v>
                </c:pt>
                <c:pt idx="204">
                  <c:v>31</c:v>
                </c:pt>
                <c:pt idx="205">
                  <c:v>33</c:v>
                </c:pt>
                <c:pt idx="206">
                  <c:v>35</c:v>
                </c:pt>
                <c:pt idx="207">
                  <c:v>36</c:v>
                </c:pt>
                <c:pt idx="208">
                  <c:v>36</c:v>
                </c:pt>
                <c:pt idx="209">
                  <c:v>35</c:v>
                </c:pt>
                <c:pt idx="210">
                  <c:v>35</c:v>
                </c:pt>
                <c:pt idx="211">
                  <c:v>39</c:v>
                </c:pt>
                <c:pt idx="212">
                  <c:v>52</c:v>
                </c:pt>
                <c:pt idx="213">
                  <c:v>61</c:v>
                </c:pt>
                <c:pt idx="214">
                  <c:v>66</c:v>
                </c:pt>
                <c:pt idx="215">
                  <c:v>70</c:v>
                </c:pt>
                <c:pt idx="216">
                  <c:v>71.5</c:v>
                </c:pt>
                <c:pt idx="217">
                  <c:v>74.099999999999994</c:v>
                </c:pt>
                <c:pt idx="218">
                  <c:v>74.400000000000006</c:v>
                </c:pt>
              </c:numCache>
            </c:numRef>
          </c:val>
          <c:smooth val="0"/>
        </c:ser>
        <c:ser>
          <c:idx val="1"/>
          <c:order val="1"/>
          <c:tx>
            <c:v>Projected Debt Held by the Public/GDP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'Public Debt'!$A$2:$A$245</c:f>
              <c:numCache>
                <c:formatCode>General</c:formatCode>
                <c:ptCount val="244"/>
                <c:pt idx="0">
                  <c:v>1797</c:v>
                </c:pt>
                <c:pt idx="1">
                  <c:v>1798</c:v>
                </c:pt>
                <c:pt idx="2">
                  <c:v>1799</c:v>
                </c:pt>
                <c:pt idx="3">
                  <c:v>1800</c:v>
                </c:pt>
                <c:pt idx="4">
                  <c:v>1801</c:v>
                </c:pt>
                <c:pt idx="5">
                  <c:v>1802</c:v>
                </c:pt>
                <c:pt idx="6">
                  <c:v>1803</c:v>
                </c:pt>
                <c:pt idx="7">
                  <c:v>1804</c:v>
                </c:pt>
                <c:pt idx="8">
                  <c:v>1805</c:v>
                </c:pt>
                <c:pt idx="9">
                  <c:v>1806</c:v>
                </c:pt>
                <c:pt idx="10">
                  <c:v>1807</c:v>
                </c:pt>
                <c:pt idx="11">
                  <c:v>1808</c:v>
                </c:pt>
                <c:pt idx="12">
                  <c:v>1809</c:v>
                </c:pt>
                <c:pt idx="13">
                  <c:v>1810</c:v>
                </c:pt>
                <c:pt idx="14">
                  <c:v>1811</c:v>
                </c:pt>
                <c:pt idx="15">
                  <c:v>1812</c:v>
                </c:pt>
                <c:pt idx="16">
                  <c:v>1813</c:v>
                </c:pt>
                <c:pt idx="17">
                  <c:v>1814</c:v>
                </c:pt>
                <c:pt idx="18">
                  <c:v>1815</c:v>
                </c:pt>
                <c:pt idx="19">
                  <c:v>1816</c:v>
                </c:pt>
                <c:pt idx="20">
                  <c:v>1817</c:v>
                </c:pt>
                <c:pt idx="21">
                  <c:v>1818</c:v>
                </c:pt>
                <c:pt idx="22">
                  <c:v>1819</c:v>
                </c:pt>
                <c:pt idx="23">
                  <c:v>1820</c:v>
                </c:pt>
                <c:pt idx="24">
                  <c:v>1821</c:v>
                </c:pt>
                <c:pt idx="25">
                  <c:v>1822</c:v>
                </c:pt>
                <c:pt idx="26">
                  <c:v>1823</c:v>
                </c:pt>
                <c:pt idx="27">
                  <c:v>1824</c:v>
                </c:pt>
                <c:pt idx="28">
                  <c:v>1825</c:v>
                </c:pt>
                <c:pt idx="29">
                  <c:v>1826</c:v>
                </c:pt>
                <c:pt idx="30">
                  <c:v>1827</c:v>
                </c:pt>
                <c:pt idx="31">
                  <c:v>1828</c:v>
                </c:pt>
                <c:pt idx="32">
                  <c:v>1829</c:v>
                </c:pt>
                <c:pt idx="33">
                  <c:v>1830</c:v>
                </c:pt>
                <c:pt idx="34">
                  <c:v>1831</c:v>
                </c:pt>
                <c:pt idx="35">
                  <c:v>1832</c:v>
                </c:pt>
                <c:pt idx="36">
                  <c:v>1833</c:v>
                </c:pt>
                <c:pt idx="37">
                  <c:v>1834</c:v>
                </c:pt>
                <c:pt idx="38">
                  <c:v>1835</c:v>
                </c:pt>
                <c:pt idx="39">
                  <c:v>1836</c:v>
                </c:pt>
                <c:pt idx="40">
                  <c:v>1837</c:v>
                </c:pt>
                <c:pt idx="41">
                  <c:v>1838</c:v>
                </c:pt>
                <c:pt idx="42">
                  <c:v>1839</c:v>
                </c:pt>
                <c:pt idx="43">
                  <c:v>1840</c:v>
                </c:pt>
                <c:pt idx="44">
                  <c:v>1841</c:v>
                </c:pt>
                <c:pt idx="45">
                  <c:v>1842</c:v>
                </c:pt>
                <c:pt idx="46">
                  <c:v>1843</c:v>
                </c:pt>
                <c:pt idx="47">
                  <c:v>1844</c:v>
                </c:pt>
                <c:pt idx="48">
                  <c:v>1845</c:v>
                </c:pt>
                <c:pt idx="49">
                  <c:v>1846</c:v>
                </c:pt>
                <c:pt idx="50">
                  <c:v>1847</c:v>
                </c:pt>
                <c:pt idx="51">
                  <c:v>1848</c:v>
                </c:pt>
                <c:pt idx="52">
                  <c:v>1849</c:v>
                </c:pt>
                <c:pt idx="53">
                  <c:v>1850</c:v>
                </c:pt>
                <c:pt idx="54">
                  <c:v>1851</c:v>
                </c:pt>
                <c:pt idx="55">
                  <c:v>1852</c:v>
                </c:pt>
                <c:pt idx="56">
                  <c:v>1853</c:v>
                </c:pt>
                <c:pt idx="57">
                  <c:v>1854</c:v>
                </c:pt>
                <c:pt idx="58">
                  <c:v>1855</c:v>
                </c:pt>
                <c:pt idx="59">
                  <c:v>1856</c:v>
                </c:pt>
                <c:pt idx="60">
                  <c:v>1857</c:v>
                </c:pt>
                <c:pt idx="61">
                  <c:v>1858</c:v>
                </c:pt>
                <c:pt idx="62">
                  <c:v>1859</c:v>
                </c:pt>
                <c:pt idx="63">
                  <c:v>1860</c:v>
                </c:pt>
                <c:pt idx="64">
                  <c:v>1861</c:v>
                </c:pt>
                <c:pt idx="65">
                  <c:v>1862</c:v>
                </c:pt>
                <c:pt idx="66">
                  <c:v>1863</c:v>
                </c:pt>
                <c:pt idx="67">
                  <c:v>1864</c:v>
                </c:pt>
                <c:pt idx="68">
                  <c:v>1865</c:v>
                </c:pt>
                <c:pt idx="69">
                  <c:v>1866</c:v>
                </c:pt>
                <c:pt idx="70">
                  <c:v>1867</c:v>
                </c:pt>
                <c:pt idx="71">
                  <c:v>1868</c:v>
                </c:pt>
                <c:pt idx="72">
                  <c:v>1869</c:v>
                </c:pt>
                <c:pt idx="73">
                  <c:v>1870</c:v>
                </c:pt>
                <c:pt idx="74">
                  <c:v>1871</c:v>
                </c:pt>
                <c:pt idx="75">
                  <c:v>1872</c:v>
                </c:pt>
                <c:pt idx="76">
                  <c:v>1873</c:v>
                </c:pt>
                <c:pt idx="77">
                  <c:v>1874</c:v>
                </c:pt>
                <c:pt idx="78">
                  <c:v>1875</c:v>
                </c:pt>
                <c:pt idx="79">
                  <c:v>1876</c:v>
                </c:pt>
                <c:pt idx="80">
                  <c:v>1877</c:v>
                </c:pt>
                <c:pt idx="81">
                  <c:v>1878</c:v>
                </c:pt>
                <c:pt idx="82">
                  <c:v>1879</c:v>
                </c:pt>
                <c:pt idx="83">
                  <c:v>1880</c:v>
                </c:pt>
                <c:pt idx="84">
                  <c:v>1881</c:v>
                </c:pt>
                <c:pt idx="85">
                  <c:v>1882</c:v>
                </c:pt>
                <c:pt idx="86">
                  <c:v>1883</c:v>
                </c:pt>
                <c:pt idx="87">
                  <c:v>1884</c:v>
                </c:pt>
                <c:pt idx="88">
                  <c:v>1885</c:v>
                </c:pt>
                <c:pt idx="89">
                  <c:v>1886</c:v>
                </c:pt>
                <c:pt idx="90">
                  <c:v>1887</c:v>
                </c:pt>
                <c:pt idx="91">
                  <c:v>1888</c:v>
                </c:pt>
                <c:pt idx="92">
                  <c:v>1889</c:v>
                </c:pt>
                <c:pt idx="93">
                  <c:v>1890</c:v>
                </c:pt>
                <c:pt idx="94">
                  <c:v>1891</c:v>
                </c:pt>
                <c:pt idx="95">
                  <c:v>1892</c:v>
                </c:pt>
                <c:pt idx="96">
                  <c:v>1893</c:v>
                </c:pt>
                <c:pt idx="97">
                  <c:v>1894</c:v>
                </c:pt>
                <c:pt idx="98">
                  <c:v>1895</c:v>
                </c:pt>
                <c:pt idx="99">
                  <c:v>1896</c:v>
                </c:pt>
                <c:pt idx="100">
                  <c:v>1897</c:v>
                </c:pt>
                <c:pt idx="101">
                  <c:v>1898</c:v>
                </c:pt>
                <c:pt idx="102">
                  <c:v>1899</c:v>
                </c:pt>
                <c:pt idx="103">
                  <c:v>1900</c:v>
                </c:pt>
                <c:pt idx="104">
                  <c:v>1901</c:v>
                </c:pt>
                <c:pt idx="105">
                  <c:v>1902</c:v>
                </c:pt>
                <c:pt idx="106">
                  <c:v>1903</c:v>
                </c:pt>
                <c:pt idx="107">
                  <c:v>1904</c:v>
                </c:pt>
                <c:pt idx="108">
                  <c:v>1905</c:v>
                </c:pt>
                <c:pt idx="109">
                  <c:v>1906</c:v>
                </c:pt>
                <c:pt idx="110">
                  <c:v>1907</c:v>
                </c:pt>
                <c:pt idx="111">
                  <c:v>1908</c:v>
                </c:pt>
                <c:pt idx="112">
                  <c:v>1909</c:v>
                </c:pt>
                <c:pt idx="113">
                  <c:v>1910</c:v>
                </c:pt>
                <c:pt idx="114">
                  <c:v>1911</c:v>
                </c:pt>
                <c:pt idx="115">
                  <c:v>1912</c:v>
                </c:pt>
                <c:pt idx="116">
                  <c:v>1913</c:v>
                </c:pt>
                <c:pt idx="117">
                  <c:v>1914</c:v>
                </c:pt>
                <c:pt idx="118">
                  <c:v>1915</c:v>
                </c:pt>
                <c:pt idx="119">
                  <c:v>1916</c:v>
                </c:pt>
                <c:pt idx="120">
                  <c:v>1917</c:v>
                </c:pt>
                <c:pt idx="121">
                  <c:v>1918</c:v>
                </c:pt>
                <c:pt idx="122">
                  <c:v>1919</c:v>
                </c:pt>
                <c:pt idx="123">
                  <c:v>1920</c:v>
                </c:pt>
                <c:pt idx="124">
                  <c:v>1921</c:v>
                </c:pt>
                <c:pt idx="125">
                  <c:v>1922</c:v>
                </c:pt>
                <c:pt idx="126">
                  <c:v>1923</c:v>
                </c:pt>
                <c:pt idx="127">
                  <c:v>1924</c:v>
                </c:pt>
                <c:pt idx="128">
                  <c:v>1925</c:v>
                </c:pt>
                <c:pt idx="129">
                  <c:v>1926</c:v>
                </c:pt>
                <c:pt idx="130">
                  <c:v>1927</c:v>
                </c:pt>
                <c:pt idx="131">
                  <c:v>1928</c:v>
                </c:pt>
                <c:pt idx="132">
                  <c:v>1929</c:v>
                </c:pt>
                <c:pt idx="133">
                  <c:v>1930</c:v>
                </c:pt>
                <c:pt idx="134">
                  <c:v>1931</c:v>
                </c:pt>
                <c:pt idx="135">
                  <c:v>1932</c:v>
                </c:pt>
                <c:pt idx="136">
                  <c:v>1933</c:v>
                </c:pt>
                <c:pt idx="137">
                  <c:v>1934</c:v>
                </c:pt>
                <c:pt idx="138">
                  <c:v>1935</c:v>
                </c:pt>
                <c:pt idx="139">
                  <c:v>1936</c:v>
                </c:pt>
                <c:pt idx="140">
                  <c:v>1937</c:v>
                </c:pt>
                <c:pt idx="141">
                  <c:v>1938</c:v>
                </c:pt>
                <c:pt idx="142">
                  <c:v>1939</c:v>
                </c:pt>
                <c:pt idx="143">
                  <c:v>1940</c:v>
                </c:pt>
                <c:pt idx="144">
                  <c:v>1941</c:v>
                </c:pt>
                <c:pt idx="145">
                  <c:v>1942</c:v>
                </c:pt>
                <c:pt idx="146">
                  <c:v>1943</c:v>
                </c:pt>
                <c:pt idx="147">
                  <c:v>1944</c:v>
                </c:pt>
                <c:pt idx="148">
                  <c:v>1945</c:v>
                </c:pt>
                <c:pt idx="149">
                  <c:v>1946</c:v>
                </c:pt>
                <c:pt idx="150">
                  <c:v>1947</c:v>
                </c:pt>
                <c:pt idx="151">
                  <c:v>1948</c:v>
                </c:pt>
                <c:pt idx="152">
                  <c:v>1949</c:v>
                </c:pt>
                <c:pt idx="153">
                  <c:v>1950</c:v>
                </c:pt>
                <c:pt idx="154">
                  <c:v>1951</c:v>
                </c:pt>
                <c:pt idx="155">
                  <c:v>1952</c:v>
                </c:pt>
                <c:pt idx="156">
                  <c:v>1953</c:v>
                </c:pt>
                <c:pt idx="157">
                  <c:v>1954</c:v>
                </c:pt>
                <c:pt idx="158">
                  <c:v>1955</c:v>
                </c:pt>
                <c:pt idx="159">
                  <c:v>1956</c:v>
                </c:pt>
                <c:pt idx="160">
                  <c:v>1957</c:v>
                </c:pt>
                <c:pt idx="161">
                  <c:v>1958</c:v>
                </c:pt>
                <c:pt idx="162">
                  <c:v>1959</c:v>
                </c:pt>
                <c:pt idx="163">
                  <c:v>1960</c:v>
                </c:pt>
                <c:pt idx="164">
                  <c:v>1961</c:v>
                </c:pt>
                <c:pt idx="165">
                  <c:v>1962</c:v>
                </c:pt>
                <c:pt idx="166">
                  <c:v>1963</c:v>
                </c:pt>
                <c:pt idx="167">
                  <c:v>1964</c:v>
                </c:pt>
                <c:pt idx="168">
                  <c:v>1965</c:v>
                </c:pt>
                <c:pt idx="169">
                  <c:v>1966</c:v>
                </c:pt>
                <c:pt idx="170">
                  <c:v>1967</c:v>
                </c:pt>
                <c:pt idx="171">
                  <c:v>1968</c:v>
                </c:pt>
                <c:pt idx="172">
                  <c:v>1969</c:v>
                </c:pt>
                <c:pt idx="173">
                  <c:v>1970</c:v>
                </c:pt>
                <c:pt idx="174">
                  <c:v>1971</c:v>
                </c:pt>
                <c:pt idx="175">
                  <c:v>1972</c:v>
                </c:pt>
                <c:pt idx="176">
                  <c:v>1973</c:v>
                </c:pt>
                <c:pt idx="177">
                  <c:v>1974</c:v>
                </c:pt>
                <c:pt idx="178">
                  <c:v>1975</c:v>
                </c:pt>
                <c:pt idx="179">
                  <c:v>1976</c:v>
                </c:pt>
                <c:pt idx="180">
                  <c:v>1977</c:v>
                </c:pt>
                <c:pt idx="181">
                  <c:v>1978</c:v>
                </c:pt>
                <c:pt idx="182">
                  <c:v>1979</c:v>
                </c:pt>
                <c:pt idx="183">
                  <c:v>1980</c:v>
                </c:pt>
                <c:pt idx="184">
                  <c:v>1981</c:v>
                </c:pt>
                <c:pt idx="185">
                  <c:v>1982</c:v>
                </c:pt>
                <c:pt idx="186">
                  <c:v>1983</c:v>
                </c:pt>
                <c:pt idx="187">
                  <c:v>1984</c:v>
                </c:pt>
                <c:pt idx="188">
                  <c:v>1985</c:v>
                </c:pt>
                <c:pt idx="189">
                  <c:v>1986</c:v>
                </c:pt>
                <c:pt idx="190">
                  <c:v>1987</c:v>
                </c:pt>
                <c:pt idx="191">
                  <c:v>1988</c:v>
                </c:pt>
                <c:pt idx="192">
                  <c:v>1989</c:v>
                </c:pt>
                <c:pt idx="193">
                  <c:v>1990</c:v>
                </c:pt>
                <c:pt idx="194">
                  <c:v>1991</c:v>
                </c:pt>
                <c:pt idx="195">
                  <c:v>1992</c:v>
                </c:pt>
                <c:pt idx="196">
                  <c:v>1993</c:v>
                </c:pt>
                <c:pt idx="197">
                  <c:v>1994</c:v>
                </c:pt>
                <c:pt idx="198">
                  <c:v>1995</c:v>
                </c:pt>
                <c:pt idx="199">
                  <c:v>1996</c:v>
                </c:pt>
                <c:pt idx="200">
                  <c:v>1997</c:v>
                </c:pt>
                <c:pt idx="201">
                  <c:v>1998</c:v>
                </c:pt>
                <c:pt idx="202">
                  <c:v>1999</c:v>
                </c:pt>
                <c:pt idx="203">
                  <c:v>2000</c:v>
                </c:pt>
                <c:pt idx="204">
                  <c:v>2001</c:v>
                </c:pt>
                <c:pt idx="205">
                  <c:v>2002</c:v>
                </c:pt>
                <c:pt idx="206">
                  <c:v>2003</c:v>
                </c:pt>
                <c:pt idx="207">
                  <c:v>2004</c:v>
                </c:pt>
                <c:pt idx="208">
                  <c:v>2005</c:v>
                </c:pt>
                <c:pt idx="209">
                  <c:v>2006</c:v>
                </c:pt>
                <c:pt idx="210">
                  <c:v>2007</c:v>
                </c:pt>
                <c:pt idx="211">
                  <c:v>2008</c:v>
                </c:pt>
                <c:pt idx="212">
                  <c:v>2009</c:v>
                </c:pt>
                <c:pt idx="213">
                  <c:v>2010</c:v>
                </c:pt>
                <c:pt idx="214">
                  <c:v>2011</c:v>
                </c:pt>
                <c:pt idx="215">
                  <c:v>2012</c:v>
                </c:pt>
                <c:pt idx="216">
                  <c:v>2013</c:v>
                </c:pt>
                <c:pt idx="217">
                  <c:v>2014</c:v>
                </c:pt>
                <c:pt idx="218">
                  <c:v>2015</c:v>
                </c:pt>
                <c:pt idx="219">
                  <c:v>2016</c:v>
                </c:pt>
                <c:pt idx="220">
                  <c:v>2017</c:v>
                </c:pt>
                <c:pt idx="221">
                  <c:v>2018</c:v>
                </c:pt>
                <c:pt idx="222">
                  <c:v>2019</c:v>
                </c:pt>
                <c:pt idx="223">
                  <c:v>2020</c:v>
                </c:pt>
                <c:pt idx="224">
                  <c:v>2021</c:v>
                </c:pt>
                <c:pt idx="225">
                  <c:v>2022</c:v>
                </c:pt>
                <c:pt idx="226">
                  <c:v>2023</c:v>
                </c:pt>
                <c:pt idx="227">
                  <c:v>2024</c:v>
                </c:pt>
                <c:pt idx="228">
                  <c:v>2025</c:v>
                </c:pt>
                <c:pt idx="229">
                  <c:v>2026</c:v>
                </c:pt>
                <c:pt idx="230">
                  <c:v>2027</c:v>
                </c:pt>
                <c:pt idx="231">
                  <c:v>2028</c:v>
                </c:pt>
                <c:pt idx="232">
                  <c:v>2029</c:v>
                </c:pt>
                <c:pt idx="233">
                  <c:v>2030</c:v>
                </c:pt>
                <c:pt idx="234">
                  <c:v>2031</c:v>
                </c:pt>
                <c:pt idx="235">
                  <c:v>2032</c:v>
                </c:pt>
                <c:pt idx="236">
                  <c:v>2033</c:v>
                </c:pt>
                <c:pt idx="237">
                  <c:v>2034</c:v>
                </c:pt>
                <c:pt idx="238">
                  <c:v>2035</c:v>
                </c:pt>
                <c:pt idx="239">
                  <c:v>2036</c:v>
                </c:pt>
                <c:pt idx="240">
                  <c:v>2037</c:v>
                </c:pt>
                <c:pt idx="241">
                  <c:v>2038</c:v>
                </c:pt>
                <c:pt idx="242">
                  <c:v>2039</c:v>
                </c:pt>
                <c:pt idx="243">
                  <c:v>2040</c:v>
                </c:pt>
              </c:numCache>
            </c:numRef>
          </c:cat>
          <c:val>
            <c:numRef>
              <c:f>'Public Debt'!$E$2:$E$245</c:f>
              <c:numCache>
                <c:formatCode>General</c:formatCode>
                <c:ptCount val="244"/>
                <c:pt idx="219">
                  <c:v>75</c:v>
                </c:pt>
                <c:pt idx="220">
                  <c:v>75.3</c:v>
                </c:pt>
                <c:pt idx="221">
                  <c:v>76</c:v>
                </c:pt>
                <c:pt idx="222">
                  <c:v>77.3</c:v>
                </c:pt>
                <c:pt idx="223">
                  <c:v>78.7</c:v>
                </c:pt>
                <c:pt idx="224">
                  <c:v>80.099999999999994</c:v>
                </c:pt>
                <c:pt idx="225">
                  <c:v>82.2</c:v>
                </c:pt>
                <c:pt idx="226">
                  <c:v>84.4</c:v>
                </c:pt>
                <c:pt idx="227">
                  <c:v>86.6</c:v>
                </c:pt>
                <c:pt idx="228">
                  <c:v>89.2</c:v>
                </c:pt>
                <c:pt idx="229">
                  <c:v>92.3</c:v>
                </c:pt>
                <c:pt idx="230">
                  <c:v>95.9</c:v>
                </c:pt>
                <c:pt idx="231">
                  <c:v>100</c:v>
                </c:pt>
                <c:pt idx="232">
                  <c:v>104.7</c:v>
                </c:pt>
                <c:pt idx="233">
                  <c:v>109.9</c:v>
                </c:pt>
                <c:pt idx="234">
                  <c:v>115.4</c:v>
                </c:pt>
                <c:pt idx="235">
                  <c:v>121.2</c:v>
                </c:pt>
                <c:pt idx="236">
                  <c:v>127.1</c:v>
                </c:pt>
                <c:pt idx="237">
                  <c:v>133.30000000000001</c:v>
                </c:pt>
                <c:pt idx="238">
                  <c:v>139.69999999999999</c:v>
                </c:pt>
                <c:pt idx="239">
                  <c:v>146.19999999999999</c:v>
                </c:pt>
                <c:pt idx="240">
                  <c:v>152.80000000000001</c:v>
                </c:pt>
                <c:pt idx="241">
                  <c:v>159.5</c:v>
                </c:pt>
                <c:pt idx="242">
                  <c:v>166.2</c:v>
                </c:pt>
                <c:pt idx="243">
                  <c:v>173.1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906616"/>
        <c:axId val="234907008"/>
      </c:lineChart>
      <c:catAx>
        <c:axId val="23490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907008"/>
        <c:crosses val="autoZero"/>
        <c:auto val="1"/>
        <c:lblAlgn val="ctr"/>
        <c:lblOffset val="100"/>
        <c:noMultiLvlLbl val="0"/>
      </c:catAx>
      <c:valAx>
        <c:axId val="23490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GDP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90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76771653543308"/>
          <c:y val="0.10648148148148148"/>
          <c:w val="0.80308530183727034"/>
          <c:h val="0.690955818022747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'D:\Users\DevineH.CRFB2\AppData\Local\Microsoft\Windows\Temporary Internet Files\Content.Outlook\25WW120G\[2016 data fixed.xlsx]5 Fed Pub Debt Holders'!$F$3</c:f>
              <c:strCache>
                <c:ptCount val="1"/>
                <c:pt idx="0">
                  <c:v>other domestic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'[1]5 Fed Pub Debt Holders'!$A$4:$A$20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'[1]5 Fed Pub Debt Holders'!$F$4:$F$19</c:f>
              <c:numCache>
                <c:formatCode>General</c:formatCode>
                <c:ptCount val="16"/>
                <c:pt idx="0">
                  <c:v>1915927</c:v>
                </c:pt>
                <c:pt idx="1">
                  <c:v>1813882</c:v>
                </c:pt>
                <c:pt idx="2">
                  <c:v>1762745</c:v>
                </c:pt>
                <c:pt idx="3">
                  <c:v>1852088</c:v>
                </c:pt>
                <c:pt idx="4">
                  <c:v>1834826</c:v>
                </c:pt>
                <c:pt idx="5">
                  <c:v>1961974</c:v>
                </c:pt>
                <c:pt idx="6">
                  <c:v>2076465</c:v>
                </c:pt>
                <c:pt idx="7">
                  <c:v>2061982</c:v>
                </c:pt>
                <c:pt idx="8">
                  <c:v>2550451</c:v>
                </c:pt>
                <c:pt idx="9">
                  <c:v>3112484</c:v>
                </c:pt>
                <c:pt idx="10">
                  <c:v>3762488</c:v>
                </c:pt>
                <c:pt idx="11">
                  <c:v>3555735</c:v>
                </c:pt>
                <c:pt idx="12">
                  <c:v>4078415</c:v>
                </c:pt>
                <c:pt idx="13">
                  <c:v>4038252</c:v>
                </c:pt>
                <c:pt idx="14">
                  <c:v>3972178</c:v>
                </c:pt>
                <c:pt idx="15">
                  <c:v>4239450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06-4483-80E3-96D655C170F3}"/>
            </c:ext>
          </c:extLst>
        </c:ser>
        <c:ser>
          <c:idx val="1"/>
          <c:order val="1"/>
          <c:tx>
            <c:strRef>
              <c:f>'D:\Users\DevineH.CRFB2\AppData\Local\Microsoft\Windows\Temporary Internet Files\Content.Outlook\25WW120G\[2016 data fixed.xlsx]5 Fed Pub Debt Holders'!$E$3</c:f>
              <c:strCache>
                <c:ptCount val="1"/>
                <c:pt idx="0">
                  <c:v>federal reserve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'[1]5 Fed Pub Debt Holders'!$E$4:$E$19</c:f>
              <c:numCache>
                <c:formatCode>General</c:formatCode>
                <c:ptCount val="16"/>
                <c:pt idx="0">
                  <c:v>511413</c:v>
                </c:pt>
                <c:pt idx="1">
                  <c:v>559636</c:v>
                </c:pt>
                <c:pt idx="2">
                  <c:v>628414</c:v>
                </c:pt>
                <c:pt idx="3">
                  <c:v>654593</c:v>
                </c:pt>
                <c:pt idx="4">
                  <c:v>698207</c:v>
                </c:pt>
                <c:pt idx="5">
                  <c:v>733439</c:v>
                </c:pt>
                <c:pt idx="6">
                  <c:v>764828</c:v>
                </c:pt>
                <c:pt idx="7">
                  <c:v>774913</c:v>
                </c:pt>
                <c:pt idx="8">
                  <c:v>484486</c:v>
                </c:pt>
                <c:pt idx="9">
                  <c:v>894655</c:v>
                </c:pt>
                <c:pt idx="10">
                  <c:v>964894</c:v>
                </c:pt>
                <c:pt idx="11">
                  <c:v>1689186</c:v>
                </c:pt>
                <c:pt idx="12">
                  <c:v>1744275</c:v>
                </c:pt>
                <c:pt idx="13">
                  <c:v>2315023</c:v>
                </c:pt>
                <c:pt idx="14">
                  <c:v>2767288</c:v>
                </c:pt>
                <c:pt idx="15">
                  <c:v>2802101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06-4483-80E3-96D655C170F3}"/>
            </c:ext>
          </c:extLst>
        </c:ser>
        <c:ser>
          <c:idx val="2"/>
          <c:order val="2"/>
          <c:tx>
            <c:strRef>
              <c:f>'D:\Users\DevineH.CRFB2\AppData\Local\Microsoft\Windows\Temporary Internet Files\Content.Outlook\25WW120G\[2016 data fixed.xlsx]5 Fed Pub Debt Holders'!$D$3</c:f>
              <c:strCache>
                <c:ptCount val="1"/>
                <c:pt idx="0">
                  <c:v>other foreign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'[1]5 Fed Pub Debt Holders'!$D$4:$D$19</c:f>
              <c:numCache>
                <c:formatCode>General</c:formatCode>
                <c:ptCount val="16"/>
                <c:pt idx="0">
                  <c:v>976700</c:v>
                </c:pt>
                <c:pt idx="1">
                  <c:v>920200</c:v>
                </c:pt>
                <c:pt idx="2">
                  <c:v>1083900</c:v>
                </c:pt>
                <c:pt idx="3">
                  <c:v>1296200</c:v>
                </c:pt>
                <c:pt idx="4">
                  <c:v>1585100</c:v>
                </c:pt>
                <c:pt idx="5">
                  <c:v>1623300</c:v>
                </c:pt>
                <c:pt idx="6">
                  <c:v>1635600</c:v>
                </c:pt>
                <c:pt idx="7">
                  <c:v>1643400</c:v>
                </c:pt>
                <c:pt idx="8">
                  <c:v>2184200</c:v>
                </c:pt>
                <c:pt idx="9">
                  <c:v>2632300</c:v>
                </c:pt>
                <c:pt idx="10">
                  <c:v>3172300</c:v>
                </c:pt>
                <c:pt idx="11">
                  <c:v>3641900</c:v>
                </c:pt>
                <c:pt idx="12">
                  <c:v>4322500</c:v>
                </c:pt>
                <c:pt idx="13">
                  <c:v>4359000</c:v>
                </c:pt>
                <c:pt idx="14">
                  <c:v>4802900</c:v>
                </c:pt>
                <c:pt idx="15">
                  <c:v>4848300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06-4483-80E3-96D655C170F3}"/>
            </c:ext>
          </c:extLst>
        </c:ser>
        <c:ser>
          <c:idx val="3"/>
          <c:order val="3"/>
          <c:tx>
            <c:strRef>
              <c:f>'D:\Users\DevineH.CRFB2\AppData\Local\Microsoft\Windows\Temporary Internet Files\Content.Outlook\25WW120G\[2016 data fixed.xlsx]5 Fed Pub Debt Holders'!$C$3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'[1]5 Fed Pub Debt Holders'!$C$4:$C$19</c:f>
              <c:numCache>
                <c:formatCode>General</c:formatCode>
                <c:ptCount val="16"/>
                <c:pt idx="0">
                  <c:v>62100</c:v>
                </c:pt>
                <c:pt idx="1">
                  <c:v>72000</c:v>
                </c:pt>
                <c:pt idx="2">
                  <c:v>104700</c:v>
                </c:pt>
                <c:pt idx="3">
                  <c:v>147100</c:v>
                </c:pt>
                <c:pt idx="4">
                  <c:v>209400</c:v>
                </c:pt>
                <c:pt idx="5">
                  <c:v>306300</c:v>
                </c:pt>
                <c:pt idx="6">
                  <c:v>389700</c:v>
                </c:pt>
                <c:pt idx="7">
                  <c:v>591900</c:v>
                </c:pt>
                <c:pt idx="8">
                  <c:v>618200</c:v>
                </c:pt>
                <c:pt idx="9">
                  <c:v>938300</c:v>
                </c:pt>
                <c:pt idx="10">
                  <c:v>1151900</c:v>
                </c:pt>
                <c:pt idx="11">
                  <c:v>1270200</c:v>
                </c:pt>
                <c:pt idx="12">
                  <c:v>1153600</c:v>
                </c:pt>
                <c:pt idx="13">
                  <c:v>1293800</c:v>
                </c:pt>
                <c:pt idx="14">
                  <c:v>1266300</c:v>
                </c:pt>
                <c:pt idx="15">
                  <c:v>1258000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06-4483-80E3-96D655C17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2417496"/>
        <c:axId val="229334064"/>
      </c:barChart>
      <c:catAx>
        <c:axId val="41241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334064"/>
        <c:crosses val="autoZero"/>
        <c:auto val="1"/>
        <c:lblAlgn val="ctr"/>
        <c:lblOffset val="100"/>
        <c:noMultiLvlLbl val="0"/>
      </c:catAx>
      <c:valAx>
        <c:axId val="22933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417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5577042928135"/>
          <c:y val="0.14981348467879788"/>
          <c:w val="0.88185842991536167"/>
          <c:h val="0.765563419155938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Explicit Liabilities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21.5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2015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6.9</c:v>
                </c:pt>
                <c:pt idx="1">
                  <c:v>21.5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Commitments &amp; Contingencies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6828478964401289"/>
                  <c:y val="-7.69230769230778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271678118886822E-3"/>
                  <c:y val="5.87088072324292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2.2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2015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0.5</c:v>
                </c:pt>
                <c:pt idx="1">
                  <c:v>2.2000000000000002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Security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13.4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2015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3.8</c:v>
                </c:pt>
                <c:pt idx="1">
                  <c:v>13.4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Medicare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27.9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2015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27.9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29334848"/>
        <c:axId val="229335240"/>
      </c:barChart>
      <c:catAx>
        <c:axId val="22933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9335240"/>
        <c:crosses val="autoZero"/>
        <c:auto val="1"/>
        <c:lblAlgn val="ctr"/>
        <c:lblOffset val="100"/>
        <c:noMultiLvlLbl val="0"/>
      </c:catAx>
      <c:valAx>
        <c:axId val="229335240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baseline="0" dirty="0" smtClean="0">
                    <a:effectLst/>
                  </a:rPr>
                  <a:t>Trillions of Present Value Dollars</a:t>
                </a:r>
                <a:endParaRPr lang="en-US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4724919093851136E-3"/>
              <c:y val="0.265337976983646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933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1210986267166038E-2"/>
          <c:y val="4.2989417989417987E-2"/>
          <c:w val="0.9"/>
          <c:h val="5.3282792775903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279916399339003E-2"/>
          <c:y val="2.40141897805696E-2"/>
          <c:w val="0.89895511324973298"/>
          <c:h val="0.744963673542101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Sheet1!$A$2:$A$122</c:f>
              <c:numCache>
                <c:formatCode>General</c:formatCode>
                <c:ptCount val="12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  <c:pt idx="71">
                  <c:v>2041</c:v>
                </c:pt>
                <c:pt idx="72">
                  <c:v>2042</c:v>
                </c:pt>
                <c:pt idx="73">
                  <c:v>2043</c:v>
                </c:pt>
                <c:pt idx="74">
                  <c:v>2044</c:v>
                </c:pt>
                <c:pt idx="75">
                  <c:v>2045</c:v>
                </c:pt>
                <c:pt idx="76">
                  <c:v>2046</c:v>
                </c:pt>
                <c:pt idx="77">
                  <c:v>2047</c:v>
                </c:pt>
                <c:pt idx="78">
                  <c:v>2048</c:v>
                </c:pt>
                <c:pt idx="79">
                  <c:v>2049</c:v>
                </c:pt>
                <c:pt idx="80">
                  <c:v>2050</c:v>
                </c:pt>
                <c:pt idx="81">
                  <c:v>2051</c:v>
                </c:pt>
                <c:pt idx="82">
                  <c:v>2052</c:v>
                </c:pt>
                <c:pt idx="83">
                  <c:v>2053</c:v>
                </c:pt>
                <c:pt idx="84">
                  <c:v>2054</c:v>
                </c:pt>
                <c:pt idx="85">
                  <c:v>2055</c:v>
                </c:pt>
                <c:pt idx="86">
                  <c:v>2056</c:v>
                </c:pt>
                <c:pt idx="87">
                  <c:v>2057</c:v>
                </c:pt>
                <c:pt idx="88">
                  <c:v>2058</c:v>
                </c:pt>
                <c:pt idx="89">
                  <c:v>2059</c:v>
                </c:pt>
                <c:pt idx="90">
                  <c:v>2060</c:v>
                </c:pt>
                <c:pt idx="91">
                  <c:v>2061</c:v>
                </c:pt>
                <c:pt idx="92">
                  <c:v>2062</c:v>
                </c:pt>
                <c:pt idx="93">
                  <c:v>2063</c:v>
                </c:pt>
                <c:pt idx="94">
                  <c:v>2064</c:v>
                </c:pt>
                <c:pt idx="95">
                  <c:v>2065</c:v>
                </c:pt>
                <c:pt idx="96">
                  <c:v>2066</c:v>
                </c:pt>
                <c:pt idx="97">
                  <c:v>2067</c:v>
                </c:pt>
                <c:pt idx="98">
                  <c:v>2068</c:v>
                </c:pt>
                <c:pt idx="99">
                  <c:v>2069</c:v>
                </c:pt>
                <c:pt idx="100">
                  <c:v>2070</c:v>
                </c:pt>
                <c:pt idx="101">
                  <c:v>2071</c:v>
                </c:pt>
                <c:pt idx="102">
                  <c:v>2072</c:v>
                </c:pt>
                <c:pt idx="103">
                  <c:v>2073</c:v>
                </c:pt>
                <c:pt idx="104">
                  <c:v>2074</c:v>
                </c:pt>
                <c:pt idx="105">
                  <c:v>2075</c:v>
                </c:pt>
                <c:pt idx="106">
                  <c:v>2076</c:v>
                </c:pt>
                <c:pt idx="107">
                  <c:v>2077</c:v>
                </c:pt>
                <c:pt idx="108">
                  <c:v>2078</c:v>
                </c:pt>
                <c:pt idx="109">
                  <c:v>2079</c:v>
                </c:pt>
                <c:pt idx="110">
                  <c:v>2080</c:v>
                </c:pt>
                <c:pt idx="111">
                  <c:v>2081</c:v>
                </c:pt>
                <c:pt idx="112">
                  <c:v>2082</c:v>
                </c:pt>
                <c:pt idx="113">
                  <c:v>2083</c:v>
                </c:pt>
                <c:pt idx="114">
                  <c:v>2084</c:v>
                </c:pt>
                <c:pt idx="115">
                  <c:v>2085</c:v>
                </c:pt>
                <c:pt idx="116">
                  <c:v>2086</c:v>
                </c:pt>
                <c:pt idx="117">
                  <c:v>2087</c:v>
                </c:pt>
                <c:pt idx="118">
                  <c:v>2088</c:v>
                </c:pt>
                <c:pt idx="119">
                  <c:v>2089</c:v>
                </c:pt>
                <c:pt idx="120">
                  <c:v>2090</c:v>
                </c:pt>
              </c:numCache>
            </c:numRef>
          </c:cat>
          <c:val>
            <c:numRef>
              <c:f>Sheet1!$B$2:$B$122</c:f>
              <c:numCache>
                <c:formatCode>0.0%</c:formatCode>
                <c:ptCount val="121"/>
                <c:pt idx="0">
                  <c:v>3.0806373732496398E-2</c:v>
                </c:pt>
                <c:pt idx="1">
                  <c:v>3.1385803959439899E-2</c:v>
                </c:pt>
                <c:pt idx="2">
                  <c:v>3.1965234186383397E-2</c:v>
                </c:pt>
                <c:pt idx="3">
                  <c:v>3.46692419121198E-2</c:v>
                </c:pt>
                <c:pt idx="4">
                  <c:v>3.6310960888459698E-2</c:v>
                </c:pt>
                <c:pt idx="5">
                  <c:v>3.6310960888459698E-2</c:v>
                </c:pt>
                <c:pt idx="6">
                  <c:v>3.6310960888459698E-2</c:v>
                </c:pt>
                <c:pt idx="7">
                  <c:v>3.5828102366006802E-2</c:v>
                </c:pt>
                <c:pt idx="8">
                  <c:v>3.5828102366006802E-2</c:v>
                </c:pt>
                <c:pt idx="9">
                  <c:v>3.7180106228874903E-2</c:v>
                </c:pt>
                <c:pt idx="10">
                  <c:v>3.8725253500724303E-2</c:v>
                </c:pt>
                <c:pt idx="11">
                  <c:v>4.1332689521970098E-2</c:v>
                </c:pt>
                <c:pt idx="12">
                  <c:v>4.1525832930951197E-2</c:v>
                </c:pt>
                <c:pt idx="13">
                  <c:v>4.2588121680347701E-2</c:v>
                </c:pt>
                <c:pt idx="14">
                  <c:v>4.3070980202800598E-2</c:v>
                </c:pt>
                <c:pt idx="15">
                  <c:v>4.4036697247706397E-2</c:v>
                </c:pt>
                <c:pt idx="16">
                  <c:v>4.4133268952196998E-2</c:v>
                </c:pt>
                <c:pt idx="17">
                  <c:v>4.4133268952196998E-2</c:v>
                </c:pt>
                <c:pt idx="18">
                  <c:v>4.6450989859971002E-2</c:v>
                </c:pt>
                <c:pt idx="19">
                  <c:v>4.6837276677933401E-2</c:v>
                </c:pt>
                <c:pt idx="20">
                  <c:v>4.7706422018348599E-2</c:v>
                </c:pt>
                <c:pt idx="21">
                  <c:v>4.7706422018348599E-2</c:v>
                </c:pt>
                <c:pt idx="22">
                  <c:v>4.6354418155480401E-2</c:v>
                </c:pt>
                <c:pt idx="23">
                  <c:v>4.55818445195557E-2</c:v>
                </c:pt>
                <c:pt idx="24">
                  <c:v>4.5774987928536903E-2</c:v>
                </c:pt>
                <c:pt idx="25">
                  <c:v>4.55818445195557E-2</c:v>
                </c:pt>
                <c:pt idx="26">
                  <c:v>4.55818445195557E-2</c:v>
                </c:pt>
                <c:pt idx="27">
                  <c:v>4.6064703042008701E-2</c:v>
                </c:pt>
                <c:pt idx="28">
                  <c:v>4.6354418155480401E-2</c:v>
                </c:pt>
                <c:pt idx="29">
                  <c:v>4.67407049734428E-2</c:v>
                </c:pt>
                <c:pt idx="30">
                  <c:v>4.6933848382423898E-2</c:v>
                </c:pt>
                <c:pt idx="31">
                  <c:v>4.7706422018348599E-2</c:v>
                </c:pt>
                <c:pt idx="32">
                  <c:v>4.7706422018348599E-2</c:v>
                </c:pt>
                <c:pt idx="33">
                  <c:v>4.5485272815065203E-2</c:v>
                </c:pt>
                <c:pt idx="34">
                  <c:v>4.4422984065668802E-2</c:v>
                </c:pt>
                <c:pt idx="35">
                  <c:v>4.45195557701593E-2</c:v>
                </c:pt>
                <c:pt idx="36">
                  <c:v>4.4422984065668802E-2</c:v>
                </c:pt>
                <c:pt idx="37">
                  <c:v>4.45195557701593E-2</c:v>
                </c:pt>
                <c:pt idx="38">
                  <c:v>4.4616127474649901E-2</c:v>
                </c:pt>
                <c:pt idx="39">
                  <c:v>4.5678416224046302E-2</c:v>
                </c:pt>
                <c:pt idx="40">
                  <c:v>4.2298406566875897E-2</c:v>
                </c:pt>
                <c:pt idx="41">
                  <c:v>4.2298406566875897E-2</c:v>
                </c:pt>
                <c:pt idx="42">
                  <c:v>4.3070980202800598E-2</c:v>
                </c:pt>
                <c:pt idx="43">
                  <c:v>4.24915499758571E-2</c:v>
                </c:pt>
                <c:pt idx="44">
                  <c:v>4.2974408498310003E-2</c:v>
                </c:pt>
                <c:pt idx="45">
                  <c:v>4.3167551907291199E-2</c:v>
                </c:pt>
                <c:pt idx="46">
                  <c:v>4.3553838725253501E-2</c:v>
                </c:pt>
                <c:pt idx="47">
                  <c:v>4.3940125543215802E-2</c:v>
                </c:pt>
                <c:pt idx="48">
                  <c:v>4.4422984065668802E-2</c:v>
                </c:pt>
                <c:pt idx="49">
                  <c:v>4.4616127474649901E-2</c:v>
                </c:pt>
                <c:pt idx="50">
                  <c:v>4.4809270883631097E-2</c:v>
                </c:pt>
                <c:pt idx="51">
                  <c:v>4.50024142926123E-2</c:v>
                </c:pt>
                <c:pt idx="52">
                  <c:v>4.5098985997102901E-2</c:v>
                </c:pt>
                <c:pt idx="53">
                  <c:v>4.5098985997102901E-2</c:v>
                </c:pt>
                <c:pt idx="54">
                  <c:v>4.50024142926123E-2</c:v>
                </c:pt>
                <c:pt idx="55">
                  <c:v>4.50024142926123E-2</c:v>
                </c:pt>
                <c:pt idx="56">
                  <c:v>4.4905842588121699E-2</c:v>
                </c:pt>
                <c:pt idx="57">
                  <c:v>4.4905842588121699E-2</c:v>
                </c:pt>
                <c:pt idx="58">
                  <c:v>4.4905842588121699E-2</c:v>
                </c:pt>
                <c:pt idx="59">
                  <c:v>4.4905842588121699E-2</c:v>
                </c:pt>
                <c:pt idx="60">
                  <c:v>4.4809270883631097E-2</c:v>
                </c:pt>
                <c:pt idx="61">
                  <c:v>4.4809270883631097E-2</c:v>
                </c:pt>
                <c:pt idx="62">
                  <c:v>4.4809270883631097E-2</c:v>
                </c:pt>
                <c:pt idx="63">
                  <c:v>4.4809270883631097E-2</c:v>
                </c:pt>
                <c:pt idx="64">
                  <c:v>4.4712699179140503E-2</c:v>
                </c:pt>
                <c:pt idx="65">
                  <c:v>4.4712699179140503E-2</c:v>
                </c:pt>
                <c:pt idx="66">
                  <c:v>4.4616127474649901E-2</c:v>
                </c:pt>
                <c:pt idx="67">
                  <c:v>4.4616127474649901E-2</c:v>
                </c:pt>
                <c:pt idx="68">
                  <c:v>4.4616127474649901E-2</c:v>
                </c:pt>
                <c:pt idx="69">
                  <c:v>4.45195557701593E-2</c:v>
                </c:pt>
                <c:pt idx="70">
                  <c:v>4.45195557701593E-2</c:v>
                </c:pt>
                <c:pt idx="71">
                  <c:v>4.4422984065668802E-2</c:v>
                </c:pt>
                <c:pt idx="72">
                  <c:v>4.4326412361178201E-2</c:v>
                </c:pt>
                <c:pt idx="73">
                  <c:v>4.4326412361178201E-2</c:v>
                </c:pt>
                <c:pt idx="74">
                  <c:v>4.42298406566876E-2</c:v>
                </c:pt>
                <c:pt idx="75">
                  <c:v>4.42298406566876E-2</c:v>
                </c:pt>
                <c:pt idx="76">
                  <c:v>4.4133268952196998E-2</c:v>
                </c:pt>
                <c:pt idx="77">
                  <c:v>4.4036697247706397E-2</c:v>
                </c:pt>
                <c:pt idx="78">
                  <c:v>4.4036697247706397E-2</c:v>
                </c:pt>
                <c:pt idx="79">
                  <c:v>4.3940125543215802E-2</c:v>
                </c:pt>
                <c:pt idx="80">
                  <c:v>4.3843553838725298E-2</c:v>
                </c:pt>
                <c:pt idx="81">
                  <c:v>4.3843553838725298E-2</c:v>
                </c:pt>
                <c:pt idx="82">
                  <c:v>4.3746982134234703E-2</c:v>
                </c:pt>
                <c:pt idx="83">
                  <c:v>4.3746982134234703E-2</c:v>
                </c:pt>
                <c:pt idx="84">
                  <c:v>4.3650410429744102E-2</c:v>
                </c:pt>
                <c:pt idx="85">
                  <c:v>4.3650410429744102E-2</c:v>
                </c:pt>
                <c:pt idx="86">
                  <c:v>4.3553838725253501E-2</c:v>
                </c:pt>
                <c:pt idx="87">
                  <c:v>4.3457267020762899E-2</c:v>
                </c:pt>
                <c:pt idx="88">
                  <c:v>4.3457267020762899E-2</c:v>
                </c:pt>
                <c:pt idx="89">
                  <c:v>4.3360695316272298E-2</c:v>
                </c:pt>
                <c:pt idx="90">
                  <c:v>4.3360695316272298E-2</c:v>
                </c:pt>
                <c:pt idx="91">
                  <c:v>4.3264123611781703E-2</c:v>
                </c:pt>
                <c:pt idx="92">
                  <c:v>4.3264123611781703E-2</c:v>
                </c:pt>
                <c:pt idx="93">
                  <c:v>4.3167551907291199E-2</c:v>
                </c:pt>
                <c:pt idx="94">
                  <c:v>4.3167551907291199E-2</c:v>
                </c:pt>
                <c:pt idx="95">
                  <c:v>4.3070980202800598E-2</c:v>
                </c:pt>
                <c:pt idx="96">
                  <c:v>4.2974408498310003E-2</c:v>
                </c:pt>
                <c:pt idx="97">
                  <c:v>4.2974408498310003E-2</c:v>
                </c:pt>
                <c:pt idx="98">
                  <c:v>4.2877836793819402E-2</c:v>
                </c:pt>
                <c:pt idx="99">
                  <c:v>4.2877836793819402E-2</c:v>
                </c:pt>
                <c:pt idx="100">
                  <c:v>4.27812650893288E-2</c:v>
                </c:pt>
                <c:pt idx="101">
                  <c:v>4.27812650893288E-2</c:v>
                </c:pt>
                <c:pt idx="102">
                  <c:v>4.2684693384838199E-2</c:v>
                </c:pt>
                <c:pt idx="103">
                  <c:v>4.2684693384838199E-2</c:v>
                </c:pt>
                <c:pt idx="104">
                  <c:v>4.2588121680347701E-2</c:v>
                </c:pt>
                <c:pt idx="105">
                  <c:v>4.2588121680347701E-2</c:v>
                </c:pt>
                <c:pt idx="106">
                  <c:v>4.24915499758571E-2</c:v>
                </c:pt>
                <c:pt idx="107">
                  <c:v>4.24915499758571E-2</c:v>
                </c:pt>
                <c:pt idx="108">
                  <c:v>4.2394978271366499E-2</c:v>
                </c:pt>
                <c:pt idx="109">
                  <c:v>4.2394978271366499E-2</c:v>
                </c:pt>
                <c:pt idx="110">
                  <c:v>4.2298406566875897E-2</c:v>
                </c:pt>
                <c:pt idx="111">
                  <c:v>4.2298406566875897E-2</c:v>
                </c:pt>
                <c:pt idx="112">
                  <c:v>4.2201834862385303E-2</c:v>
                </c:pt>
                <c:pt idx="113">
                  <c:v>4.2201834862385303E-2</c:v>
                </c:pt>
                <c:pt idx="114">
                  <c:v>4.2201834862385303E-2</c:v>
                </c:pt>
                <c:pt idx="115">
                  <c:v>4.2105263157894701E-2</c:v>
                </c:pt>
                <c:pt idx="116">
                  <c:v>4.2105263157894701E-2</c:v>
                </c:pt>
                <c:pt idx="117">
                  <c:v>4.2105263157894701E-2</c:v>
                </c:pt>
                <c:pt idx="118">
                  <c:v>4.2008691453404197E-2</c:v>
                </c:pt>
                <c:pt idx="119">
                  <c:v>4.2008691453404197E-2</c:v>
                </c:pt>
                <c:pt idx="120">
                  <c:v>4.2008691453404197E-2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Scheduled Benefits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Sheet1!$A$2:$A$122</c:f>
              <c:numCache>
                <c:formatCode>General</c:formatCode>
                <c:ptCount val="12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  <c:pt idx="71">
                  <c:v>2041</c:v>
                </c:pt>
                <c:pt idx="72">
                  <c:v>2042</c:v>
                </c:pt>
                <c:pt idx="73">
                  <c:v>2043</c:v>
                </c:pt>
                <c:pt idx="74">
                  <c:v>2044</c:v>
                </c:pt>
                <c:pt idx="75">
                  <c:v>2045</c:v>
                </c:pt>
                <c:pt idx="76">
                  <c:v>2046</c:v>
                </c:pt>
                <c:pt idx="77">
                  <c:v>2047</c:v>
                </c:pt>
                <c:pt idx="78">
                  <c:v>2048</c:v>
                </c:pt>
                <c:pt idx="79">
                  <c:v>2049</c:v>
                </c:pt>
                <c:pt idx="80">
                  <c:v>2050</c:v>
                </c:pt>
                <c:pt idx="81">
                  <c:v>2051</c:v>
                </c:pt>
                <c:pt idx="82">
                  <c:v>2052</c:v>
                </c:pt>
                <c:pt idx="83">
                  <c:v>2053</c:v>
                </c:pt>
                <c:pt idx="84">
                  <c:v>2054</c:v>
                </c:pt>
                <c:pt idx="85">
                  <c:v>2055</c:v>
                </c:pt>
                <c:pt idx="86">
                  <c:v>2056</c:v>
                </c:pt>
                <c:pt idx="87">
                  <c:v>2057</c:v>
                </c:pt>
                <c:pt idx="88">
                  <c:v>2058</c:v>
                </c:pt>
                <c:pt idx="89">
                  <c:v>2059</c:v>
                </c:pt>
                <c:pt idx="90">
                  <c:v>2060</c:v>
                </c:pt>
                <c:pt idx="91">
                  <c:v>2061</c:v>
                </c:pt>
                <c:pt idx="92">
                  <c:v>2062</c:v>
                </c:pt>
                <c:pt idx="93">
                  <c:v>2063</c:v>
                </c:pt>
                <c:pt idx="94">
                  <c:v>2064</c:v>
                </c:pt>
                <c:pt idx="95">
                  <c:v>2065</c:v>
                </c:pt>
                <c:pt idx="96">
                  <c:v>2066</c:v>
                </c:pt>
                <c:pt idx="97">
                  <c:v>2067</c:v>
                </c:pt>
                <c:pt idx="98">
                  <c:v>2068</c:v>
                </c:pt>
                <c:pt idx="99">
                  <c:v>2069</c:v>
                </c:pt>
                <c:pt idx="100">
                  <c:v>2070</c:v>
                </c:pt>
                <c:pt idx="101">
                  <c:v>2071</c:v>
                </c:pt>
                <c:pt idx="102">
                  <c:v>2072</c:v>
                </c:pt>
                <c:pt idx="103">
                  <c:v>2073</c:v>
                </c:pt>
                <c:pt idx="104">
                  <c:v>2074</c:v>
                </c:pt>
                <c:pt idx="105">
                  <c:v>2075</c:v>
                </c:pt>
                <c:pt idx="106">
                  <c:v>2076</c:v>
                </c:pt>
                <c:pt idx="107">
                  <c:v>2077</c:v>
                </c:pt>
                <c:pt idx="108">
                  <c:v>2078</c:v>
                </c:pt>
                <c:pt idx="109">
                  <c:v>2079</c:v>
                </c:pt>
                <c:pt idx="110">
                  <c:v>2080</c:v>
                </c:pt>
                <c:pt idx="111">
                  <c:v>2081</c:v>
                </c:pt>
                <c:pt idx="112">
                  <c:v>2082</c:v>
                </c:pt>
                <c:pt idx="113">
                  <c:v>2083</c:v>
                </c:pt>
                <c:pt idx="114">
                  <c:v>2084</c:v>
                </c:pt>
                <c:pt idx="115">
                  <c:v>2085</c:v>
                </c:pt>
                <c:pt idx="116">
                  <c:v>2086</c:v>
                </c:pt>
                <c:pt idx="117">
                  <c:v>2087</c:v>
                </c:pt>
                <c:pt idx="118">
                  <c:v>2088</c:v>
                </c:pt>
                <c:pt idx="119">
                  <c:v>2089</c:v>
                </c:pt>
                <c:pt idx="120">
                  <c:v>2090</c:v>
                </c:pt>
              </c:numCache>
            </c:numRef>
          </c:cat>
          <c:val>
            <c:numRef>
              <c:f>Sheet1!$C$2:$C$122</c:f>
              <c:numCache>
                <c:formatCode>0.0%</c:formatCode>
                <c:ptCount val="121"/>
                <c:pt idx="0">
                  <c:v>2.8874939642684699E-2</c:v>
                </c:pt>
                <c:pt idx="1">
                  <c:v>3.1096088845968099E-2</c:v>
                </c:pt>
                <c:pt idx="2">
                  <c:v>3.1868662481892802E-2</c:v>
                </c:pt>
                <c:pt idx="3">
                  <c:v>3.5152100434572703E-2</c:v>
                </c:pt>
                <c:pt idx="4">
                  <c:v>3.7083534524384398E-2</c:v>
                </c:pt>
                <c:pt idx="5">
                  <c:v>3.8821825205214898E-2</c:v>
                </c:pt>
                <c:pt idx="6">
                  <c:v>3.94978271366489E-2</c:v>
                </c:pt>
                <c:pt idx="7">
                  <c:v>3.9594398841139501E-2</c:v>
                </c:pt>
                <c:pt idx="8">
                  <c:v>3.8532110091743101E-2</c:v>
                </c:pt>
                <c:pt idx="9">
                  <c:v>3.8532110091743101E-2</c:v>
                </c:pt>
                <c:pt idx="10">
                  <c:v>4.0849830999517098E-2</c:v>
                </c:pt>
                <c:pt idx="11">
                  <c:v>4.2684693384838199E-2</c:v>
                </c:pt>
                <c:pt idx="12">
                  <c:v>4.55818445195557E-2</c:v>
                </c:pt>
                <c:pt idx="13">
                  <c:v>4.4809270883631097E-2</c:v>
                </c:pt>
                <c:pt idx="14">
                  <c:v>4.2394978271366499E-2</c:v>
                </c:pt>
                <c:pt idx="15">
                  <c:v>4.17189763399324E-2</c:v>
                </c:pt>
                <c:pt idx="16">
                  <c:v>4.17189763399324E-2</c:v>
                </c:pt>
                <c:pt idx="17">
                  <c:v>4.0656687590535999E-2</c:v>
                </c:pt>
                <c:pt idx="18">
                  <c:v>4.0173829068082999E-2</c:v>
                </c:pt>
                <c:pt idx="19">
                  <c:v>3.9690970545630103E-2</c:v>
                </c:pt>
                <c:pt idx="20">
                  <c:v>4.0173829068082999E-2</c:v>
                </c:pt>
                <c:pt idx="21">
                  <c:v>4.2298406566875897E-2</c:v>
                </c:pt>
                <c:pt idx="22">
                  <c:v>4.24915499758571E-2</c:v>
                </c:pt>
                <c:pt idx="23">
                  <c:v>4.27812650893288E-2</c:v>
                </c:pt>
                <c:pt idx="24">
                  <c:v>4.2105263157894701E-2</c:v>
                </c:pt>
                <c:pt idx="25">
                  <c:v>4.2298406566875897E-2</c:v>
                </c:pt>
                <c:pt idx="26">
                  <c:v>4.1622404635441798E-2</c:v>
                </c:pt>
                <c:pt idx="27">
                  <c:v>4.0849830999517098E-2</c:v>
                </c:pt>
                <c:pt idx="28">
                  <c:v>4.0077257363592501E-2</c:v>
                </c:pt>
                <c:pt idx="29">
                  <c:v>3.8628681796233702E-2</c:v>
                </c:pt>
                <c:pt idx="30">
                  <c:v>3.8338966682761898E-2</c:v>
                </c:pt>
                <c:pt idx="31">
                  <c:v>3.9304683727667801E-2</c:v>
                </c:pt>
                <c:pt idx="32">
                  <c:v>3.99806856591019E-2</c:v>
                </c:pt>
                <c:pt idx="33">
                  <c:v>3.9594398841139501E-2</c:v>
                </c:pt>
                <c:pt idx="34">
                  <c:v>3.8918396909705402E-2</c:v>
                </c:pt>
                <c:pt idx="35">
                  <c:v>3.8628681796233702E-2</c:v>
                </c:pt>
                <c:pt idx="36">
                  <c:v>3.8145823273780799E-2</c:v>
                </c:pt>
                <c:pt idx="37">
                  <c:v>3.9014968614195997E-2</c:v>
                </c:pt>
                <c:pt idx="38">
                  <c:v>4.02704007725736E-2</c:v>
                </c:pt>
                <c:pt idx="39">
                  <c:v>4.5485272815065203E-2</c:v>
                </c:pt>
                <c:pt idx="40">
                  <c:v>4.5485272815065203E-2</c:v>
                </c:pt>
                <c:pt idx="41">
                  <c:v>4.5195557701593399E-2</c:v>
                </c:pt>
                <c:pt idx="42">
                  <c:v>4.6450989859971002E-2</c:v>
                </c:pt>
                <c:pt idx="43">
                  <c:v>4.6933848382423898E-2</c:v>
                </c:pt>
                <c:pt idx="44">
                  <c:v>4.7223563495895703E-2</c:v>
                </c:pt>
                <c:pt idx="45">
                  <c:v>4.70304200869145E-2</c:v>
                </c:pt>
                <c:pt idx="46">
                  <c:v>4.7126991791405101E-2</c:v>
                </c:pt>
                <c:pt idx="47">
                  <c:v>4.7416706904876899E-2</c:v>
                </c:pt>
                <c:pt idx="48">
                  <c:v>4.7899565427329802E-2</c:v>
                </c:pt>
                <c:pt idx="49">
                  <c:v>4.8575567358763901E-2</c:v>
                </c:pt>
                <c:pt idx="50">
                  <c:v>4.9444712699179098E-2</c:v>
                </c:pt>
                <c:pt idx="51">
                  <c:v>5.0217286335103799E-2</c:v>
                </c:pt>
                <c:pt idx="52">
                  <c:v>5.1183003380009598E-2</c:v>
                </c:pt>
                <c:pt idx="53">
                  <c:v>5.1955577015934298E-2</c:v>
                </c:pt>
                <c:pt idx="54">
                  <c:v>5.28247223563496E-2</c:v>
                </c:pt>
                <c:pt idx="55">
                  <c:v>5.3597295992274301E-2</c:v>
                </c:pt>
                <c:pt idx="56">
                  <c:v>5.4369869628198897E-2</c:v>
                </c:pt>
                <c:pt idx="57">
                  <c:v>5.5045871559633003E-2</c:v>
                </c:pt>
                <c:pt idx="58">
                  <c:v>5.5721873491067102E-2</c:v>
                </c:pt>
                <c:pt idx="59">
                  <c:v>5.6301303718010599E-2</c:v>
                </c:pt>
                <c:pt idx="60">
                  <c:v>5.6784162240463502E-2</c:v>
                </c:pt>
                <c:pt idx="61">
                  <c:v>5.7267020762916503E-2</c:v>
                </c:pt>
                <c:pt idx="62">
                  <c:v>5.7556735876388203E-2</c:v>
                </c:pt>
                <c:pt idx="63">
                  <c:v>4.4809270883631097E-2</c:v>
                </c:pt>
                <c:pt idx="64">
                  <c:v>4.4712699179140503E-2</c:v>
                </c:pt>
                <c:pt idx="65">
                  <c:v>4.4712699179140503E-2</c:v>
                </c:pt>
                <c:pt idx="66">
                  <c:v>4.4616127474649901E-2</c:v>
                </c:pt>
                <c:pt idx="67">
                  <c:v>4.4616127474649901E-2</c:v>
                </c:pt>
                <c:pt idx="68">
                  <c:v>4.4616127474649901E-2</c:v>
                </c:pt>
                <c:pt idx="69">
                  <c:v>4.45195557701593E-2</c:v>
                </c:pt>
                <c:pt idx="70">
                  <c:v>4.45195557701593E-2</c:v>
                </c:pt>
                <c:pt idx="71">
                  <c:v>4.4422984065668802E-2</c:v>
                </c:pt>
                <c:pt idx="72">
                  <c:v>4.4326412361178201E-2</c:v>
                </c:pt>
                <c:pt idx="73">
                  <c:v>4.4326412361178201E-2</c:v>
                </c:pt>
                <c:pt idx="74">
                  <c:v>4.42298406566876E-2</c:v>
                </c:pt>
                <c:pt idx="75">
                  <c:v>4.42298406566876E-2</c:v>
                </c:pt>
                <c:pt idx="76">
                  <c:v>4.4133268952196998E-2</c:v>
                </c:pt>
                <c:pt idx="77">
                  <c:v>4.4036697247706397E-2</c:v>
                </c:pt>
                <c:pt idx="78">
                  <c:v>4.4036697247706397E-2</c:v>
                </c:pt>
                <c:pt idx="79">
                  <c:v>4.3940125543215802E-2</c:v>
                </c:pt>
                <c:pt idx="80">
                  <c:v>4.3843553838725298E-2</c:v>
                </c:pt>
                <c:pt idx="81">
                  <c:v>4.3843553838725298E-2</c:v>
                </c:pt>
                <c:pt idx="82">
                  <c:v>4.3746982134234703E-2</c:v>
                </c:pt>
                <c:pt idx="83">
                  <c:v>4.3746982134234703E-2</c:v>
                </c:pt>
                <c:pt idx="84">
                  <c:v>4.3650410429744102E-2</c:v>
                </c:pt>
                <c:pt idx="85">
                  <c:v>4.3650410429744102E-2</c:v>
                </c:pt>
                <c:pt idx="86">
                  <c:v>4.3553838725253501E-2</c:v>
                </c:pt>
                <c:pt idx="87">
                  <c:v>4.3457267020762899E-2</c:v>
                </c:pt>
                <c:pt idx="88">
                  <c:v>4.3457267020762899E-2</c:v>
                </c:pt>
                <c:pt idx="89">
                  <c:v>4.3360695316272298E-2</c:v>
                </c:pt>
                <c:pt idx="90">
                  <c:v>4.3360695316272298E-2</c:v>
                </c:pt>
                <c:pt idx="91">
                  <c:v>4.3264123611781703E-2</c:v>
                </c:pt>
                <c:pt idx="92">
                  <c:v>4.3264123611781703E-2</c:v>
                </c:pt>
                <c:pt idx="93">
                  <c:v>4.3167551907291199E-2</c:v>
                </c:pt>
                <c:pt idx="94">
                  <c:v>4.3167551907291199E-2</c:v>
                </c:pt>
                <c:pt idx="95">
                  <c:v>4.3070980202800598E-2</c:v>
                </c:pt>
                <c:pt idx="96">
                  <c:v>4.2974408498310003E-2</c:v>
                </c:pt>
                <c:pt idx="97">
                  <c:v>4.2974408498310003E-2</c:v>
                </c:pt>
                <c:pt idx="98">
                  <c:v>4.2877836793819402E-2</c:v>
                </c:pt>
                <c:pt idx="99">
                  <c:v>4.2877836793819402E-2</c:v>
                </c:pt>
                <c:pt idx="100">
                  <c:v>4.27812650893288E-2</c:v>
                </c:pt>
                <c:pt idx="101">
                  <c:v>4.27812650893288E-2</c:v>
                </c:pt>
                <c:pt idx="102">
                  <c:v>4.2684693384838199E-2</c:v>
                </c:pt>
                <c:pt idx="103">
                  <c:v>4.2684693384838199E-2</c:v>
                </c:pt>
                <c:pt idx="104">
                  <c:v>4.2588121680347701E-2</c:v>
                </c:pt>
                <c:pt idx="105">
                  <c:v>4.2588121680347701E-2</c:v>
                </c:pt>
                <c:pt idx="106">
                  <c:v>4.24915499758571E-2</c:v>
                </c:pt>
                <c:pt idx="107">
                  <c:v>4.24915499758571E-2</c:v>
                </c:pt>
                <c:pt idx="108">
                  <c:v>4.2394978271366499E-2</c:v>
                </c:pt>
                <c:pt idx="109">
                  <c:v>4.2394978271366499E-2</c:v>
                </c:pt>
                <c:pt idx="110">
                  <c:v>4.2298406566875897E-2</c:v>
                </c:pt>
                <c:pt idx="111">
                  <c:v>4.2298406566875897E-2</c:v>
                </c:pt>
                <c:pt idx="112">
                  <c:v>4.2201834862385303E-2</c:v>
                </c:pt>
                <c:pt idx="113">
                  <c:v>4.2201834862385303E-2</c:v>
                </c:pt>
                <c:pt idx="114">
                  <c:v>4.2201834862385303E-2</c:v>
                </c:pt>
                <c:pt idx="115">
                  <c:v>4.2105263157894701E-2</c:v>
                </c:pt>
                <c:pt idx="116">
                  <c:v>4.2105263157894701E-2</c:v>
                </c:pt>
                <c:pt idx="117">
                  <c:v>4.2105263157894701E-2</c:v>
                </c:pt>
                <c:pt idx="118">
                  <c:v>4.2008691453404197E-2</c:v>
                </c:pt>
                <c:pt idx="119">
                  <c:v>4.2008691453404197E-2</c:v>
                </c:pt>
                <c:pt idx="120">
                  <c:v>4.2008691453404197E-2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Payable Benefits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Sheet1!$A$2:$A$122</c:f>
              <c:numCache>
                <c:formatCode>General</c:formatCode>
                <c:ptCount val="12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  <c:pt idx="71">
                  <c:v>2041</c:v>
                </c:pt>
                <c:pt idx="72">
                  <c:v>2042</c:v>
                </c:pt>
                <c:pt idx="73">
                  <c:v>2043</c:v>
                </c:pt>
                <c:pt idx="74">
                  <c:v>2044</c:v>
                </c:pt>
                <c:pt idx="75">
                  <c:v>2045</c:v>
                </c:pt>
                <c:pt idx="76">
                  <c:v>2046</c:v>
                </c:pt>
                <c:pt idx="77">
                  <c:v>2047</c:v>
                </c:pt>
                <c:pt idx="78">
                  <c:v>2048</c:v>
                </c:pt>
                <c:pt idx="79">
                  <c:v>2049</c:v>
                </c:pt>
                <c:pt idx="80">
                  <c:v>2050</c:v>
                </c:pt>
                <c:pt idx="81">
                  <c:v>2051</c:v>
                </c:pt>
                <c:pt idx="82">
                  <c:v>2052</c:v>
                </c:pt>
                <c:pt idx="83">
                  <c:v>2053</c:v>
                </c:pt>
                <c:pt idx="84">
                  <c:v>2054</c:v>
                </c:pt>
                <c:pt idx="85">
                  <c:v>2055</c:v>
                </c:pt>
                <c:pt idx="86">
                  <c:v>2056</c:v>
                </c:pt>
                <c:pt idx="87">
                  <c:v>2057</c:v>
                </c:pt>
                <c:pt idx="88">
                  <c:v>2058</c:v>
                </c:pt>
                <c:pt idx="89">
                  <c:v>2059</c:v>
                </c:pt>
                <c:pt idx="90">
                  <c:v>2060</c:v>
                </c:pt>
                <c:pt idx="91">
                  <c:v>2061</c:v>
                </c:pt>
                <c:pt idx="92">
                  <c:v>2062</c:v>
                </c:pt>
                <c:pt idx="93">
                  <c:v>2063</c:v>
                </c:pt>
                <c:pt idx="94">
                  <c:v>2064</c:v>
                </c:pt>
                <c:pt idx="95">
                  <c:v>2065</c:v>
                </c:pt>
                <c:pt idx="96">
                  <c:v>2066</c:v>
                </c:pt>
                <c:pt idx="97">
                  <c:v>2067</c:v>
                </c:pt>
                <c:pt idx="98">
                  <c:v>2068</c:v>
                </c:pt>
                <c:pt idx="99">
                  <c:v>2069</c:v>
                </c:pt>
                <c:pt idx="100">
                  <c:v>2070</c:v>
                </c:pt>
                <c:pt idx="101">
                  <c:v>2071</c:v>
                </c:pt>
                <c:pt idx="102">
                  <c:v>2072</c:v>
                </c:pt>
                <c:pt idx="103">
                  <c:v>2073</c:v>
                </c:pt>
                <c:pt idx="104">
                  <c:v>2074</c:v>
                </c:pt>
                <c:pt idx="105">
                  <c:v>2075</c:v>
                </c:pt>
                <c:pt idx="106">
                  <c:v>2076</c:v>
                </c:pt>
                <c:pt idx="107">
                  <c:v>2077</c:v>
                </c:pt>
                <c:pt idx="108">
                  <c:v>2078</c:v>
                </c:pt>
                <c:pt idx="109">
                  <c:v>2079</c:v>
                </c:pt>
                <c:pt idx="110">
                  <c:v>2080</c:v>
                </c:pt>
                <c:pt idx="111">
                  <c:v>2081</c:v>
                </c:pt>
                <c:pt idx="112">
                  <c:v>2082</c:v>
                </c:pt>
                <c:pt idx="113">
                  <c:v>2083</c:v>
                </c:pt>
                <c:pt idx="114">
                  <c:v>2084</c:v>
                </c:pt>
                <c:pt idx="115">
                  <c:v>2085</c:v>
                </c:pt>
                <c:pt idx="116">
                  <c:v>2086</c:v>
                </c:pt>
                <c:pt idx="117">
                  <c:v>2087</c:v>
                </c:pt>
                <c:pt idx="118">
                  <c:v>2088</c:v>
                </c:pt>
                <c:pt idx="119">
                  <c:v>2089</c:v>
                </c:pt>
                <c:pt idx="120">
                  <c:v>2090</c:v>
                </c:pt>
              </c:numCache>
            </c:numRef>
          </c:cat>
          <c:val>
            <c:numRef>
              <c:f>Sheet1!$D$2:$D$122</c:f>
              <c:numCache>
                <c:formatCode>General</c:formatCode>
                <c:ptCount val="121"/>
                <c:pt idx="62" formatCode="0.0%">
                  <c:v>5.7556735876388203E-2</c:v>
                </c:pt>
                <c:pt idx="63" formatCode="0.0%">
                  <c:v>5.7943022694350498E-2</c:v>
                </c:pt>
                <c:pt idx="64" formatCode="0.0%">
                  <c:v>5.81361661033317E-2</c:v>
                </c:pt>
                <c:pt idx="65" formatCode="0.0%">
                  <c:v>5.8232737807822302E-2</c:v>
                </c:pt>
                <c:pt idx="66" formatCode="0.0%">
                  <c:v>5.8232737807822302E-2</c:v>
                </c:pt>
                <c:pt idx="67" formatCode="0.0%">
                  <c:v>5.8232737807822302E-2</c:v>
                </c:pt>
                <c:pt idx="68" formatCode="0.0%">
                  <c:v>5.81361661033317E-2</c:v>
                </c:pt>
                <c:pt idx="69" formatCode="0.0%">
                  <c:v>5.8039594398841099E-2</c:v>
                </c:pt>
                <c:pt idx="70" formatCode="0.0%">
                  <c:v>5.784645098986E-2</c:v>
                </c:pt>
                <c:pt idx="71" formatCode="0.0%">
                  <c:v>5.7653307580878797E-2</c:v>
                </c:pt>
                <c:pt idx="72" formatCode="0.0%">
                  <c:v>5.7460164171897601E-2</c:v>
                </c:pt>
                <c:pt idx="73" formatCode="0.0%">
                  <c:v>5.7267020762916503E-2</c:v>
                </c:pt>
                <c:pt idx="74" formatCode="0.0%">
                  <c:v>5.7170449058425901E-2</c:v>
                </c:pt>
                <c:pt idx="75" formatCode="0.0%">
                  <c:v>5.6977305649444698E-2</c:v>
                </c:pt>
                <c:pt idx="76" formatCode="0.0%">
                  <c:v>5.6880733944954097E-2</c:v>
                </c:pt>
                <c:pt idx="77" formatCode="0.0%">
                  <c:v>5.6784162240463502E-2</c:v>
                </c:pt>
                <c:pt idx="78" formatCode="0.0%">
                  <c:v>5.6687590535972998E-2</c:v>
                </c:pt>
                <c:pt idx="79" formatCode="0.0%">
                  <c:v>5.6494447126991802E-2</c:v>
                </c:pt>
                <c:pt idx="80" formatCode="0.0%">
                  <c:v>5.6494447126991802E-2</c:v>
                </c:pt>
                <c:pt idx="81" formatCode="0.0%">
                  <c:v>5.6397875422501201E-2</c:v>
                </c:pt>
                <c:pt idx="82" formatCode="0.0%">
                  <c:v>5.6397875422501201E-2</c:v>
                </c:pt>
                <c:pt idx="83" formatCode="0.0%">
                  <c:v>5.6397875422501201E-2</c:v>
                </c:pt>
                <c:pt idx="84" formatCode="0.0%">
                  <c:v>5.6397875422501201E-2</c:v>
                </c:pt>
                <c:pt idx="85" formatCode="0.0%">
                  <c:v>5.6494447126991802E-2</c:v>
                </c:pt>
                <c:pt idx="86" formatCode="0.0%">
                  <c:v>5.6591018831482397E-2</c:v>
                </c:pt>
                <c:pt idx="87" formatCode="0.0%">
                  <c:v>5.6687590535972998E-2</c:v>
                </c:pt>
                <c:pt idx="88" formatCode="0.0%">
                  <c:v>5.6687590535972998E-2</c:v>
                </c:pt>
                <c:pt idx="89" formatCode="0.0%">
                  <c:v>5.6784162240463502E-2</c:v>
                </c:pt>
                <c:pt idx="90" formatCode="0.0%">
                  <c:v>5.6880733944954097E-2</c:v>
                </c:pt>
                <c:pt idx="91" formatCode="0.0%">
                  <c:v>5.6977305649444698E-2</c:v>
                </c:pt>
                <c:pt idx="92" formatCode="0.0%">
                  <c:v>5.6977305649444698E-2</c:v>
                </c:pt>
                <c:pt idx="93" formatCode="0.0%">
                  <c:v>5.70738773539353E-2</c:v>
                </c:pt>
                <c:pt idx="94" formatCode="0.0%">
                  <c:v>5.7170449058425901E-2</c:v>
                </c:pt>
                <c:pt idx="95" formatCode="0.0%">
                  <c:v>5.7170449058425901E-2</c:v>
                </c:pt>
                <c:pt idx="96" formatCode="0.0%">
                  <c:v>5.7267020762916503E-2</c:v>
                </c:pt>
                <c:pt idx="97" formatCode="0.0%">
                  <c:v>5.7363592467407E-2</c:v>
                </c:pt>
                <c:pt idx="98" formatCode="0.0%">
                  <c:v>5.7460164171897601E-2</c:v>
                </c:pt>
                <c:pt idx="99" formatCode="0.0%">
                  <c:v>5.7460164171897601E-2</c:v>
                </c:pt>
                <c:pt idx="100" formatCode="0.0%">
                  <c:v>5.7556735876388203E-2</c:v>
                </c:pt>
                <c:pt idx="101" formatCode="0.0%">
                  <c:v>5.7653307580878797E-2</c:v>
                </c:pt>
                <c:pt idx="102" formatCode="0.0%">
                  <c:v>5.7653307580878797E-2</c:v>
                </c:pt>
                <c:pt idx="103" formatCode="0.0%">
                  <c:v>5.7653307580878797E-2</c:v>
                </c:pt>
                <c:pt idx="104" formatCode="0.0%">
                  <c:v>5.7653307580878797E-2</c:v>
                </c:pt>
                <c:pt idx="105" formatCode="0.0%">
                  <c:v>5.7653307580878797E-2</c:v>
                </c:pt>
                <c:pt idx="106" formatCode="0.0%">
                  <c:v>5.7653307580878797E-2</c:v>
                </c:pt>
                <c:pt idx="107" formatCode="0.0%">
                  <c:v>5.7556735876388203E-2</c:v>
                </c:pt>
                <c:pt idx="108" formatCode="0.0%">
                  <c:v>5.7556735876388203E-2</c:v>
                </c:pt>
                <c:pt idx="109" formatCode="0.0%">
                  <c:v>5.7460164171897601E-2</c:v>
                </c:pt>
                <c:pt idx="110" formatCode="0.0%">
                  <c:v>5.7460164171897601E-2</c:v>
                </c:pt>
                <c:pt idx="111" formatCode="0.0%">
                  <c:v>5.7460164171897601E-2</c:v>
                </c:pt>
                <c:pt idx="112" formatCode="0.0%">
                  <c:v>5.7460164171897601E-2</c:v>
                </c:pt>
                <c:pt idx="113" formatCode="0.0%">
                  <c:v>5.7556735876388203E-2</c:v>
                </c:pt>
                <c:pt idx="114" formatCode="0.0%">
                  <c:v>5.7556735876388203E-2</c:v>
                </c:pt>
                <c:pt idx="115" formatCode="0.0%">
                  <c:v>5.7653307580878797E-2</c:v>
                </c:pt>
                <c:pt idx="116" formatCode="0.0%">
                  <c:v>5.7749879285369399E-2</c:v>
                </c:pt>
                <c:pt idx="117" formatCode="0.0%">
                  <c:v>5.7943022694350498E-2</c:v>
                </c:pt>
                <c:pt idx="118" formatCode="0.0%">
                  <c:v>5.8039594398841099E-2</c:v>
                </c:pt>
                <c:pt idx="119" formatCode="0.0%">
                  <c:v>5.81361661033317E-2</c:v>
                </c:pt>
                <c:pt idx="120" formatCode="0.0%">
                  <c:v>5.8232737807822302E-2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336024"/>
        <c:axId val="229336416"/>
      </c:lineChart>
      <c:catAx>
        <c:axId val="229336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9336416"/>
        <c:crosses val="autoZero"/>
        <c:auto val="1"/>
        <c:lblAlgn val="ctr"/>
        <c:lblOffset val="100"/>
        <c:tickLblSkip val="10"/>
        <c:noMultiLvlLbl val="0"/>
      </c:catAx>
      <c:valAx>
        <c:axId val="2293364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9336024"/>
        <c:crosses val="autoZero"/>
        <c:crossBetween val="midCat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0.35116</cdr:x>
      <cdr:y>0.52147</cdr:y>
    </cdr:from>
    <cdr:to>
      <cdr:x>0.64609</cdr:x>
      <cdr:y>0.72905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0950" y="1849990"/>
          <a:ext cx="1143000" cy="7364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>
          <a:noAutofit/>
        </a:bodyPr>
        <a:lstStyle xmlns:a="http://schemas.openxmlformats.org/drawingml/2006/main"/>
        <a:p xmlns:a="http://schemas.openxmlformats.org/drawingml/2006/main">
          <a:pPr indent="-274320">
            <a:spcAft>
              <a:spcPts val="900"/>
            </a:spcAft>
          </a:pPr>
          <a:r>
            <a:rPr lang="en-US" sz="4400" dirty="0" smtClean="0">
              <a:latin typeface="Georgia" pitchFamily="18" charset="0"/>
            </a:rPr>
            <a:t>1912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0.39111</cdr:x>
      <cdr:y>0.57467</cdr:y>
    </cdr:from>
    <cdr:to>
      <cdr:x>0.61299</cdr:x>
      <cdr:y>0.83006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11824" y="2057570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>
          <a:noAutofit/>
        </a:bodyPr>
        <a:lstStyle xmlns:a="http://schemas.openxmlformats.org/drawingml/2006/main"/>
        <a:p xmlns:a="http://schemas.openxmlformats.org/drawingml/2006/main">
          <a:pPr indent="-274320">
            <a:spcAft>
              <a:spcPts val="900"/>
            </a:spcAft>
          </a:pPr>
          <a:r>
            <a:rPr lang="en-US" sz="4000" dirty="0" smtClean="0">
              <a:latin typeface="Georgia" pitchFamily="18" charset="0"/>
            </a:rPr>
            <a:t>1912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0.38579</cdr:x>
      <cdr:y>0.02644</cdr:y>
    </cdr:from>
    <cdr:to>
      <cdr:x>0.3858</cdr:x>
      <cdr:y>0.77096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3174897" y="136525"/>
          <a:ext cx="83" cy="384491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0.28434</cdr:x>
      <cdr:y>0.05326</cdr:y>
    </cdr:from>
    <cdr:to>
      <cdr:x>0.35631</cdr:x>
      <cdr:y>0.11765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40037" y="275061"/>
          <a:ext cx="592285" cy="332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Arial" panose="020B0604020202020204" pitchFamily="34" charset="0"/>
            </a:rPr>
            <a:t>Actual</a:t>
          </a:r>
          <a:endParaRPr lang="en-US" sz="1400" b="1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0.39632</cdr:x>
      <cdr:y>0.05209</cdr:y>
    </cdr:from>
    <cdr:to>
      <cdr:x>0.46829</cdr:x>
      <cdr:y>0.11648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261591" y="269008"/>
          <a:ext cx="592282" cy="332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latin typeface="Arial" panose="020B0604020202020204" pitchFamily="34" charset="0"/>
            </a:rPr>
            <a:t>Projected</a:t>
          </a:r>
          <a:endParaRPr lang="en-US" sz="1400" b="1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0.20266</cdr:x>
      <cdr:y>0.29242</cdr:y>
    </cdr:from>
    <cdr:to>
      <cdr:x>0.29483</cdr:x>
      <cdr:y>0.5057</cdr:y>
    </cdr:to>
    <cdr:cxnSp macro="">
      <cdr:nvCxnSpPr>
        <cdr:cNvPr id="9" name="Straight Arrow Connector 8"/>
        <cdr:cNvCxnSpPr/>
      </cdr:nvCxnSpPr>
      <cdr:spPr>
        <a:xfrm xmlns:a="http://schemas.openxmlformats.org/drawingml/2006/main" flipV="1">
          <a:off x="1667811" y="1510139"/>
          <a:ext cx="758522" cy="110143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0.14733</cdr:x>
      <cdr:y>0.49903</cdr:y>
    </cdr:from>
    <cdr:to>
      <cdr:x>0.25844</cdr:x>
      <cdr:y>0.67609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212467" y="2577131"/>
          <a:ext cx="914391" cy="91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Arial" panose="020B0604020202020204" pitchFamily="34" charset="0"/>
            </a:rPr>
            <a:t>Surpluses</a:t>
          </a:r>
          <a:endParaRPr lang="en-US" sz="1400" b="1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0.43081</cdr:x>
      <cdr:y>0.24568</cdr:y>
    </cdr:from>
    <cdr:to>
      <cdr:x>0.49142</cdr:x>
      <cdr:y>0.46298</cdr:y>
    </cdr:to>
    <cdr:cxnSp macro="">
      <cdr:nvCxnSpPr>
        <cdr:cNvPr id="15" name="Straight Arrow Connector 14"/>
        <cdr:cNvCxnSpPr/>
      </cdr:nvCxnSpPr>
      <cdr:spPr>
        <a:xfrm xmlns:a="http://schemas.openxmlformats.org/drawingml/2006/main" flipV="1">
          <a:off x="3545376" y="1268740"/>
          <a:ext cx="498796" cy="112219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0.37982</cdr:x>
      <cdr:y>0.45906</cdr:y>
    </cdr:from>
    <cdr:to>
      <cdr:x>0.48714</cdr:x>
      <cdr:y>0.53753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125767" y="2370714"/>
          <a:ext cx="883200" cy="405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Arial" panose="020B0604020202020204" pitchFamily="34" charset="0"/>
            </a:rPr>
            <a:t>Deficits</a:t>
          </a:r>
          <a:endParaRPr lang="en-US" sz="1400" b="1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0.63636</cdr:x>
      <cdr:y>0.35211</cdr:y>
    </cdr:from>
    <cdr:to>
      <cdr:x>0.74747</cdr:x>
      <cdr:y>0.52918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237018" y="18184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0.19581</cdr:x>
      <cdr:y>0.16304</cdr:y>
    </cdr:from>
    <cdr:to>
      <cdr:x>0.3209</cdr:x>
      <cdr:y>0.22264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1438" y="841984"/>
          <a:ext cx="102944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ts val="0"/>
            </a:spcBef>
            <a:spcAft>
              <a:spcPts val="300"/>
            </a:spcAft>
            <a:buClr>
              <a:schemeClr val="tx2"/>
            </a:buClr>
            <a:buSzPct val="110000"/>
          </a:pPr>
          <a:r>
            <a:rPr lang="en-US" sz="1400" b="1" dirty="0" smtClean="0">
              <a:solidFill>
                <a:schemeClr val="accent1"/>
              </a:solidFill>
              <a:latin typeface="Arial" panose="020B0604020202020204" pitchFamily="34" charset="0"/>
            </a:rPr>
            <a:t>Revenues</a:t>
          </a:r>
        </a:p>
      </cdr:txBody>
    </cdr:sp>
  </cdr:relSizeAnchor>
  <cdr:relSizeAnchor xmlns:cdr="http://schemas.openxmlformats.org/drawingml/2006/chartDrawing">
    <cdr:from>
      <cdr:x>0.62606</cdr:x>
      <cdr:y>0.06246</cdr:y>
    </cdr:from>
    <cdr:to>
      <cdr:x>0.8501</cdr:x>
      <cdr:y>0.12206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52223" y="322561"/>
          <a:ext cx="1843774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ts val="0"/>
            </a:spcBef>
            <a:spcAft>
              <a:spcPts val="300"/>
            </a:spcAft>
            <a:buClr>
              <a:schemeClr val="tx2"/>
            </a:buClr>
            <a:buSzPct val="110000"/>
          </a:pPr>
          <a:r>
            <a:rPr lang="en-US" sz="1400" b="1" dirty="0" smtClean="0">
              <a:solidFill>
                <a:srgbClr val="C00000"/>
              </a:solidFill>
              <a:latin typeface="Arial" panose="020B0604020202020204" pitchFamily="34" charset="0"/>
            </a:rPr>
            <a:t>Scheduled Benefits</a:t>
          </a:r>
        </a:p>
      </cdr:txBody>
    </cdr:sp>
  </cdr:relSizeAnchor>
  <cdr:relSizeAnchor xmlns:cdr="http://schemas.openxmlformats.org/drawingml/2006/chartDrawing">
    <cdr:from>
      <cdr:x>0.64807</cdr:x>
      <cdr:y>0.34896</cdr:y>
    </cdr:from>
    <cdr:to>
      <cdr:x>0.84445</cdr:x>
      <cdr:y>0.40856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33357" y="1802127"/>
          <a:ext cx="1616148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285750" indent="-285750">
            <a:spcBef>
              <a:spcPts val="0"/>
            </a:spcBef>
            <a:spcAft>
              <a:spcPts val="300"/>
            </a:spcAft>
            <a:buClr>
              <a:schemeClr val="tx2"/>
            </a:buClr>
            <a:buSzPct val="110000"/>
          </a:pPr>
          <a:r>
            <a:rPr lang="en-US" sz="1400" b="1" dirty="0" smtClean="0">
              <a:solidFill>
                <a:srgbClr val="C00000"/>
              </a:solidFill>
              <a:latin typeface="Arial" panose="020B0604020202020204" pitchFamily="34" charset="0"/>
            </a:rPr>
            <a:t>Payable Benefits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F782B-C79F-48C2-9C69-79DAC9841B37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670C3-7632-4A98-88E6-BDA159197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4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670C3-7632-4A98-88E6-BDA159197C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1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F1516-0800-4834-AE4E-49ED11058C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4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2133% increase in mandatory</a:t>
            </a:r>
            <a:r>
              <a:rPr lang="en-US" baseline="0" dirty="0" smtClean="0"/>
              <a:t> control of budget.  Our budget is out of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4E752-C202-465B-9DB2-13B35F4845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4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http://www.fms.treas.gov/frsummary/FR-Summary-2013.pdf</a:t>
            </a:r>
          </a:p>
          <a:p>
            <a:endParaRPr lang="en-US" dirty="0" smtClean="0"/>
          </a:p>
          <a:p>
            <a:r>
              <a:rPr lang="en-US" dirty="0" smtClean="0"/>
              <a:t>Population 319848440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F1516-0800-4834-AE4E-49ED11058CD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3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15963"/>
            <a:ext cx="4764088" cy="357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7255-464D-496C-8090-CAA4F7BA6F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2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33400" y="6477001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33400" y="6477001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33400" y="6477001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33400" y="6477001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7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02" name="Group 101"/>
          <p:cNvGrpSpPr>
            <a:grpSpLocks noChangeAspect="1"/>
          </p:cNvGrpSpPr>
          <p:nvPr userDrawn="1"/>
        </p:nvGrpSpPr>
        <p:grpSpPr>
          <a:xfrm>
            <a:off x="968592" y="5768681"/>
            <a:ext cx="1232283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96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18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1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1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Federal and State Finances and A Way Forward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uthinaccounting.org/" TargetMode="External"/><Relationship Id="rId3" Type="http://schemas.openxmlformats.org/officeDocument/2006/relationships/hyperlink" Target="http://www.crfb.org/" TargetMode="External"/><Relationship Id="rId7" Type="http://schemas.openxmlformats.org/officeDocument/2006/relationships/hyperlink" Target="http://www.cffra.org/" TargetMode="External"/><Relationship Id="rId2" Type="http://schemas.openxmlformats.org/officeDocument/2006/relationships/hyperlink" Target="http://www.nolabel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arp.org/" TargetMode="External"/><Relationship Id="rId5" Type="http://schemas.openxmlformats.org/officeDocument/2006/relationships/hyperlink" Target="http://www.pgpf.org/" TargetMode="External"/><Relationship Id="rId4" Type="http://schemas.openxmlformats.org/officeDocument/2006/relationships/hyperlink" Target="http://www.concordcoalition.org/" TargetMode="External"/><Relationship Id="rId9" Type="http://schemas.openxmlformats.org/officeDocument/2006/relationships/hyperlink" Target="http://www.volckeralliance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077" y="679704"/>
            <a:ext cx="5343525" cy="914400"/>
          </a:xfrm>
        </p:spPr>
        <p:txBody>
          <a:bodyPr/>
          <a:lstStyle/>
          <a:p>
            <a:r>
              <a:rPr lang="en-US" dirty="0" smtClean="0"/>
              <a:t>Darien Men’s Association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5475" y="1752600"/>
            <a:ext cx="5260731" cy="1635523"/>
          </a:xfrm>
        </p:spPr>
        <p:txBody>
          <a:bodyPr/>
          <a:lstStyle/>
          <a:p>
            <a:r>
              <a:rPr lang="en-US" dirty="0" smtClean="0"/>
              <a:t>U.S. Federal, State and Local Fiscal Challenges and How To Address Them</a:t>
            </a:r>
          </a:p>
          <a:p>
            <a:endParaRPr lang="en-US" dirty="0" smtClean="0"/>
          </a:p>
          <a:p>
            <a:r>
              <a:rPr lang="en-US" dirty="0" smtClean="0"/>
              <a:t>Darien, CT</a:t>
            </a:r>
            <a:endParaRPr lang="en-US" dirty="0" smtClean="0"/>
          </a:p>
          <a:p>
            <a:r>
              <a:rPr lang="en-US" dirty="0" smtClean="0"/>
              <a:t>October </a:t>
            </a:r>
            <a:r>
              <a:rPr lang="en-US" dirty="0" smtClean="0"/>
              <a:t>26, </a:t>
            </a:r>
            <a:r>
              <a:rPr lang="en-US" dirty="0" smtClean="0"/>
              <a:t>2016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95475" y="4396154"/>
            <a:ext cx="4387928" cy="1072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/>
              <a:t>Presented by</a:t>
            </a:r>
          </a:p>
          <a:p>
            <a:r>
              <a:rPr lang="en-US" dirty="0"/>
              <a:t>The Honorable David M. Walker, </a:t>
            </a:r>
            <a:br>
              <a:rPr lang="en-US" dirty="0"/>
            </a:br>
            <a:r>
              <a:rPr lang="en-US" dirty="0"/>
              <a:t>Senior Strategic Advisor for PwC &amp;</a:t>
            </a:r>
            <a:br>
              <a:rPr lang="en-US" dirty="0"/>
            </a:br>
            <a:r>
              <a:rPr lang="en-US" dirty="0"/>
              <a:t>Former U.S. Comptroller General</a:t>
            </a:r>
          </a:p>
        </p:txBody>
      </p:sp>
    </p:spTree>
    <p:extLst>
      <p:ext uri="{BB962C8B-B14F-4D97-AF65-F5344CB8AC3E}">
        <p14:creationId xmlns:p14="http://schemas.microsoft.com/office/powerpoint/2010/main" val="25138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5788" y="5277535"/>
            <a:ext cx="632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2015, PwC State Financial Position Index (SFPI) and Competitiveness Posture Report (% of Median Household Income for the Applicable State)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Numbers in red denote burden per taxpayer, Numbers in black denote a surplus per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taxpayer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Competitive Posture By Quintile – </a:t>
            </a:r>
            <a:r>
              <a:rPr lang="en-US" sz="1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(2),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(3), </a:t>
            </a:r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complete copy of the PwC report can be found at http://pwc.to/1O6S85f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788" y="1525648"/>
            <a:ext cx="8229600" cy="41148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9772" y="1600196"/>
          <a:ext cx="2613587" cy="3446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57"/>
                <a:gridCol w="1227112"/>
                <a:gridCol w="1100618"/>
              </a:tblGrid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Alaska  </a:t>
                      </a: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Dakota  </a:t>
                      </a:r>
                      <a:r>
                        <a:rPr lang="en-US" sz="110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Wyoming  </a:t>
                      </a:r>
                      <a:r>
                        <a:rPr lang="en-US" sz="110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Dakota 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7.5%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Utah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6.6%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Nebraska  </a:t>
                      </a:r>
                      <a:r>
                        <a:rPr lang="en-US" sz="110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4.9%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Idaho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4.5%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Oregon  (3)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3.6%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Tennessee  </a:t>
                      </a:r>
                      <a:r>
                        <a:rPr lang="en-US" sz="110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3.0%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Montana  (3)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1.8%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Iowa 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1.6%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Indiana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1.5%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Virginia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2.3%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2.1%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Arkansas  (4)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3.3%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Minnesota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3.3%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76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Oklahoma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4.7%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981495" y="1600753"/>
          <a:ext cx="2747451" cy="3291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201"/>
                <a:gridCol w="1397000"/>
                <a:gridCol w="984250"/>
              </a:tblGrid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Nevada  </a:t>
                      </a:r>
                      <a:r>
                        <a:rPr lang="en-US" sz="11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5.4%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Colorado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5.4%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Missouri  </a:t>
                      </a:r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6.0%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Hampshire  </a:t>
                      </a:r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6.4%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Arizona  </a:t>
                      </a:r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6.7%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Wisconsin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7.1%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Ohio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7.1%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9.1%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Kansas  </a:t>
                      </a:r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Washington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Texas  </a:t>
                      </a:r>
                      <a:r>
                        <a:rPr lang="en-US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Maine  (5) </a:t>
                      </a:r>
                      <a:endParaRPr 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Maryland  (4)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Carolina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Carolina 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Mexico  (4)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21.8%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Rhode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Island  (5)</a:t>
                      </a:r>
                      <a:endParaRPr 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23.0%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816558" y="1600196"/>
          <a:ext cx="2743200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662"/>
                <a:gridCol w="1396358"/>
                <a:gridCol w="998180"/>
              </a:tblGrid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Vermont  (5)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23.6%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Mississippi  (5)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25.9%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Pennsylvania  (4)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28.3%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Delaware  </a:t>
                      </a:r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30.2%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Alabama  (4)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31.7%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Virginia  (3)</a:t>
                      </a:r>
                      <a:endParaRPr 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32.9%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 (4)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34.6%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Michigan  (4)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34.8%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Louisiana  (4)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35.8%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Hawaii  (5)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37.2%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York  (5)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38.1%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Massachusetts  </a:t>
                      </a:r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43.4%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Connecticut  (5)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69.3%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Kentucky  (4)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76.2%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Jersey  (5)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80.2%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Illinois  (4)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81.9%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7144" marB="0" anchor="b">
                    <a:noFill/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5788" y="596348"/>
            <a:ext cx="8164812" cy="1003852"/>
          </a:xfrm>
        </p:spPr>
        <p:txBody>
          <a:bodyPr/>
          <a:lstStyle/>
          <a:p>
            <a:r>
              <a:rPr lang="en-US" dirty="0" smtClean="0"/>
              <a:t>Relative Taxpayer Surplus/Burden by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CF3251-65BF-4D2C-BBFF-3649F66E0863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</p:spPr>
        <p:txBody>
          <a:bodyPr/>
          <a:lstStyle/>
          <a:p>
            <a:r>
              <a:rPr lang="en-US" smtClean="0"/>
              <a:t>Federal and State Finances and A Way Forward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3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Denominators Between Federal and State Fiscal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997765"/>
            <a:ext cx="8077200" cy="4174434"/>
          </a:xfrm>
        </p:spPr>
        <p:txBody>
          <a:bodyPr/>
          <a:lstStyle/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Outdated tax systems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Excessive regulatory burdens 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Unfunded retirement obligations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Escalating health care costs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Expensive yet ineffective welfare systems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r>
              <a:rPr lang="en-US" dirty="0" smtClean="0"/>
              <a:t>Deteriorating critical infrastructure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indent="0"/>
            <a:r>
              <a:rPr lang="en-US" dirty="0" smtClean="0"/>
              <a:t>                           </a:t>
            </a:r>
          </a:p>
          <a:p>
            <a:pPr marL="6858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6185"/>
            <a:ext cx="8077200" cy="1354015"/>
          </a:xfrm>
        </p:spPr>
        <p:txBody>
          <a:bodyPr/>
          <a:lstStyle/>
          <a:p>
            <a:r>
              <a:rPr lang="en-US" dirty="0" smtClean="0"/>
              <a:t>Key Organizations in the Fiscal Space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764931"/>
            <a:ext cx="8077200" cy="5407269"/>
          </a:xfrm>
        </p:spPr>
        <p:txBody>
          <a:bodyPr/>
          <a:lstStyle/>
          <a:p>
            <a:r>
              <a:rPr lang="en-US" dirty="0" smtClean="0"/>
              <a:t>No Labels (</a:t>
            </a:r>
            <a:r>
              <a:rPr lang="en-US" dirty="0" smtClean="0">
                <a:hlinkClick r:id="rId2"/>
              </a:rPr>
              <a:t>www.nolabels.org</a:t>
            </a:r>
            <a:r>
              <a:rPr lang="en-US" dirty="0" smtClean="0"/>
              <a:t>) – National Strategic Agenda</a:t>
            </a:r>
          </a:p>
          <a:p>
            <a:r>
              <a:rPr lang="en-US" dirty="0" smtClean="0"/>
              <a:t>Committee for a Responsible Federal Budget (</a:t>
            </a:r>
            <a:r>
              <a:rPr lang="en-US" dirty="0" smtClean="0">
                <a:hlinkClick r:id="rId3"/>
              </a:rPr>
              <a:t>www.crfb.org</a:t>
            </a:r>
            <a:r>
              <a:rPr lang="en-US" dirty="0" smtClean="0"/>
              <a:t>) – First Budget</a:t>
            </a:r>
          </a:p>
          <a:p>
            <a:r>
              <a:rPr lang="en-US" dirty="0" smtClean="0"/>
              <a:t>Concord Coalition (</a:t>
            </a:r>
            <a:r>
              <a:rPr lang="en-US" dirty="0" smtClean="0">
                <a:hlinkClick r:id="rId4"/>
              </a:rPr>
              <a:t>www.concordcoalition.org</a:t>
            </a:r>
            <a:r>
              <a:rPr lang="en-US" dirty="0" smtClean="0"/>
              <a:t>) – First Budget</a:t>
            </a:r>
          </a:p>
          <a:p>
            <a:r>
              <a:rPr lang="en-US" dirty="0" smtClean="0"/>
              <a:t>Peter G. Peterson Foundation (</a:t>
            </a:r>
            <a:r>
              <a:rPr lang="en-US" dirty="0" smtClean="0">
                <a:hlinkClick r:id="rId5"/>
              </a:rPr>
              <a:t>www.pgpf.org</a:t>
            </a:r>
            <a:r>
              <a:rPr lang="en-US" dirty="0" smtClean="0"/>
              <a:t>) – Federal Fiscal Sustainability</a:t>
            </a:r>
          </a:p>
          <a:p>
            <a:r>
              <a:rPr lang="en-US" dirty="0" smtClean="0"/>
              <a:t>AARP (</a:t>
            </a:r>
            <a:r>
              <a:rPr lang="en-US" dirty="0" smtClean="0">
                <a:hlinkClick r:id="rId6"/>
              </a:rPr>
              <a:t>www.aarp.org</a:t>
            </a:r>
            <a:r>
              <a:rPr lang="en-US" dirty="0" smtClean="0"/>
              <a:t>) – Social Security/Medicare Solvency, Retirement Savings and Security, Health Care, Long-term Care</a:t>
            </a:r>
          </a:p>
          <a:p>
            <a:r>
              <a:rPr lang="en-US" dirty="0" smtClean="0"/>
              <a:t>Government Transformation Initiative (www.gti-coalition.org)</a:t>
            </a:r>
          </a:p>
          <a:p>
            <a:r>
              <a:rPr lang="en-US" dirty="0" smtClean="0"/>
              <a:t>Committee for a Fiscal Responsibility Amendment (</a:t>
            </a:r>
            <a:r>
              <a:rPr lang="en-US" dirty="0" smtClean="0">
                <a:hlinkClick r:id="rId7"/>
              </a:rPr>
              <a:t>www.cffra.org</a:t>
            </a:r>
            <a:r>
              <a:rPr lang="en-US" dirty="0" smtClean="0"/>
              <a:t>) – Fiscal Responsibility Amendment </a:t>
            </a:r>
          </a:p>
          <a:p>
            <a:r>
              <a:rPr lang="en-US" dirty="0" smtClean="0"/>
              <a:t>Institute for Truth Accounting (</a:t>
            </a:r>
            <a:r>
              <a:rPr lang="en-US" dirty="0" smtClean="0">
                <a:hlinkClick r:id="rId8"/>
              </a:rPr>
              <a:t>www.truthinaccounting.org</a:t>
            </a:r>
            <a:r>
              <a:rPr lang="en-US" dirty="0" smtClean="0"/>
              <a:t>) – State Fiscal Sustainability</a:t>
            </a:r>
          </a:p>
          <a:p>
            <a:r>
              <a:rPr lang="en-US" dirty="0" smtClean="0"/>
              <a:t>Volcker Alliance (</a:t>
            </a:r>
            <a:r>
              <a:rPr lang="en-US" dirty="0" smtClean="0">
                <a:hlinkClick r:id="rId9"/>
              </a:rPr>
              <a:t>www.volckeralliance.org</a:t>
            </a:r>
            <a:r>
              <a:rPr lang="en-US" dirty="0" smtClean="0"/>
              <a:t>) – State Fiscal Sustainability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4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7" y="633845"/>
            <a:ext cx="8184573" cy="976745"/>
          </a:xfrm>
        </p:spPr>
        <p:txBody>
          <a:bodyPr/>
          <a:lstStyle/>
          <a:p>
            <a:r>
              <a:rPr lang="en-US" dirty="0" smtClean="0"/>
              <a:t>Current Major Presidential Candidates per CRFB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1066800"/>
            <a:ext cx="8091055" cy="508220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Donald Trump (R) – (PS-($500B); T-($5.8T); BL-$5.3T)</a:t>
            </a:r>
          </a:p>
          <a:p>
            <a:endParaRPr lang="en-US" dirty="0" smtClean="0"/>
          </a:p>
          <a:p>
            <a:r>
              <a:rPr lang="en-US" dirty="0" smtClean="0"/>
              <a:t>Hillary Clinton (D) – (PS-$1.7T; T-$1.5T; BL-$200B)</a:t>
            </a:r>
          </a:p>
          <a:p>
            <a:endParaRPr lang="en-US" dirty="0" smtClean="0"/>
          </a:p>
          <a:p>
            <a:r>
              <a:rPr lang="en-US" b="1" dirty="0" smtClean="0"/>
              <a:t>Legend:</a:t>
            </a:r>
          </a:p>
          <a:p>
            <a:r>
              <a:rPr lang="en-US" dirty="0" smtClean="0"/>
              <a:t>S = Spending; T = Taxes; BL = Bottom Line over 10-Years</a:t>
            </a:r>
          </a:p>
          <a:p>
            <a:endParaRPr lang="en-US" dirty="0"/>
          </a:p>
          <a:p>
            <a:r>
              <a:rPr lang="en-US" dirty="0" smtClean="0"/>
              <a:t>NEITHER CANDIDATE HAS ADDRESSED THE STRUCTURAL DEFICIT CHALLENGE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05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2012 $10 Million a Minute Tour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530469" y="1326573"/>
            <a:ext cx="8077200" cy="4998027"/>
          </a:xfrm>
        </p:spPr>
        <p:txBody>
          <a:bodyPr/>
          <a:lstStyle/>
          <a:p>
            <a:r>
              <a:rPr lang="en-US" dirty="0" smtClean="0"/>
              <a:t>27 States, 10,000 Miles with Two </a:t>
            </a:r>
            <a:r>
              <a:rPr lang="en-US" dirty="0"/>
              <a:t>K</a:t>
            </a:r>
            <a:r>
              <a:rPr lang="en-US" dirty="0" smtClean="0"/>
              <a:t>ey </a:t>
            </a:r>
            <a:r>
              <a:rPr lang="en-US" dirty="0"/>
              <a:t>R</a:t>
            </a:r>
            <a:r>
              <a:rPr lang="en-US" dirty="0" smtClean="0"/>
              <a:t>epresentative Town Hall Events</a:t>
            </a:r>
          </a:p>
          <a:p>
            <a:r>
              <a:rPr lang="en-US" dirty="0" smtClean="0"/>
              <a:t>Fact-based, Non-partisan, Non-ideological, Goal </a:t>
            </a:r>
            <a:r>
              <a:rPr lang="en-US" dirty="0"/>
              <a:t>O</a:t>
            </a:r>
            <a:r>
              <a:rPr lang="en-US" dirty="0" smtClean="0"/>
              <a:t>riented, Principles and Values </a:t>
            </a:r>
            <a:r>
              <a:rPr lang="en-US" dirty="0"/>
              <a:t>B</a:t>
            </a:r>
            <a:r>
              <a:rPr lang="en-US" dirty="0" smtClean="0"/>
              <a:t>ased, and Solutions </a:t>
            </a:r>
            <a:r>
              <a:rPr lang="en-US" dirty="0"/>
              <a:t>O</a:t>
            </a:r>
            <a:r>
              <a:rPr lang="en-US" dirty="0" smtClean="0"/>
              <a:t>riented</a:t>
            </a:r>
          </a:p>
          <a:p>
            <a:r>
              <a:rPr lang="en-US" dirty="0" smtClean="0"/>
              <a:t>Focused on a </a:t>
            </a:r>
            <a:r>
              <a:rPr lang="en-US" dirty="0"/>
              <a:t>L</a:t>
            </a:r>
            <a:r>
              <a:rPr lang="en-US" dirty="0" smtClean="0"/>
              <a:t>ong-term Debt/GDP Goal (i.e., 60% by 2030)</a:t>
            </a:r>
          </a:p>
          <a:p>
            <a:r>
              <a:rPr lang="en-US" dirty="0" smtClean="0"/>
              <a:t>Six Key Principles/Values for Reform (i.e., Pro Growth, Socially Equitable, Culturally Acceptable, Mathematical Integrity, Politically Feasible, and Meaningful Bi-partisan Support)</a:t>
            </a:r>
          </a:p>
          <a:p>
            <a:r>
              <a:rPr lang="en-US" dirty="0" smtClean="0"/>
              <a:t>Eight Areas for Reform (i.e., Budget Process and Controls, Social Security, Medicare/Medicaid, Health Care, Taxes, Defense, Government Organization and Operations, and Political Reforms)</a:t>
            </a:r>
          </a:p>
          <a:p>
            <a:r>
              <a:rPr lang="en-US" dirty="0" smtClean="0"/>
              <a:t>Super-Majority Support for Priority, Goal, Principles/Values, and Proposed Packages of </a:t>
            </a:r>
            <a:r>
              <a:rPr lang="en-US" smtClean="0"/>
              <a:t>Reform (77-97</a:t>
            </a:r>
            <a:r>
              <a:rPr lang="en-US" dirty="0" smtClean="0"/>
              <a:t>%)   </a:t>
            </a:r>
          </a:p>
          <a:p>
            <a:r>
              <a:rPr lang="en-US" dirty="0" smtClean="0"/>
              <a:t>Find out more at www.deficitranger.com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59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8" y="228600"/>
            <a:ext cx="8077200" cy="914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10308" y="861646"/>
            <a:ext cx="8200292" cy="4718538"/>
          </a:xfrm>
        </p:spPr>
        <p:txBody>
          <a:bodyPr/>
          <a:lstStyle/>
          <a:p>
            <a:r>
              <a:rPr lang="en-US" dirty="0" smtClean="0"/>
              <a:t>Current Fiscal and Monetary Policies are Unsustainable</a:t>
            </a:r>
          </a:p>
          <a:p>
            <a:r>
              <a:rPr lang="en-US" dirty="0" smtClean="0"/>
              <a:t>A Number of States and Some Municipalities Face Serious Fiscal Challenges and there are Several Common Denominators Underlying these Challenges</a:t>
            </a:r>
          </a:p>
          <a:p>
            <a:r>
              <a:rPr lang="en-US" dirty="0" smtClean="0"/>
              <a:t>These Challenges can be met with Strong CEO Leadership and Different Approaches to Engaging the Public</a:t>
            </a:r>
          </a:p>
          <a:p>
            <a:r>
              <a:rPr lang="en-US" dirty="0" smtClean="0"/>
              <a:t>We Need Non-Partisan Solutions that can Gain Bi-Partisan Support</a:t>
            </a:r>
          </a:p>
          <a:p>
            <a:r>
              <a:rPr lang="en-US" dirty="0" smtClean="0"/>
              <a:t>We Need to Pursue Public Engagement and Private Consultations to Achieve Sustainable Success</a:t>
            </a:r>
          </a:p>
          <a:p>
            <a:r>
              <a:rPr lang="en-US" dirty="0" smtClean="0"/>
              <a:t>Eventual Federal Reforms will have Significant Implications for States, Municipalities, Employers, Non-Profits, Benefit Plans and Individuals</a:t>
            </a:r>
          </a:p>
          <a:p>
            <a:r>
              <a:rPr lang="en-US" dirty="0" smtClean="0"/>
              <a:t>It’s Not Too Late to Create a Better Future But We Need To Start Soon</a:t>
            </a:r>
          </a:p>
          <a:p>
            <a:r>
              <a:rPr lang="en-US" dirty="0" smtClean="0"/>
              <a:t>It Will Take Patience, Persistence, Perseverance and Pain Before We Prevail, But Prevail We Must!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842585"/>
              </p:ext>
            </p:extLst>
          </p:nvPr>
        </p:nvGraphicFramePr>
        <p:xfrm>
          <a:off x="1333500" y="1792605"/>
          <a:ext cx="6477000" cy="327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614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488950" y="3771901"/>
            <a:ext cx="4083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1912</a:t>
            </a:r>
          </a:p>
        </p:txBody>
      </p:sp>
      <p:sp>
        <p:nvSpPr>
          <p:cNvPr id="16393" name="TextBox 5"/>
          <p:cNvSpPr txBox="1">
            <a:spLocks noChangeArrowheads="1"/>
          </p:cNvSpPr>
          <p:nvPr/>
        </p:nvSpPr>
        <p:spPr bwMode="auto">
          <a:xfrm>
            <a:off x="439420" y="5480684"/>
            <a:ext cx="82169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Historical Statistics of the United States, Millennial Edition On Line, Cambridge 2006; Congressional Budget Office, </a:t>
            </a: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2015.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Federal </a:t>
            </a:r>
            <a:r>
              <a:rPr lang="en-US" dirty="0">
                <a:cs typeface="Arial" panose="020B0604020202020204" pitchFamily="34" charset="0"/>
              </a:rPr>
              <a:t>Government has Grown </a:t>
            </a:r>
            <a:r>
              <a:rPr lang="en-US" dirty="0" smtClean="0">
                <a:cs typeface="Arial" panose="020B0604020202020204" pitchFamily="34" charset="0"/>
              </a:rPr>
              <a:t>Dramatically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CF3251-65BF-4D2C-BBFF-3649F66E0863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3" name="Chart 7"/>
          <p:cNvGraphicFramePr>
            <a:graphicFrameLocks/>
          </p:cNvGraphicFramePr>
          <p:nvPr>
            <p:extLst/>
          </p:nvPr>
        </p:nvGraphicFramePr>
        <p:xfrm>
          <a:off x="457311" y="1931033"/>
          <a:ext cx="7761287" cy="354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696450" y="1921910"/>
          <a:ext cx="3875550" cy="354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5715000" y="3772923"/>
            <a:ext cx="1143000" cy="7364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274320">
              <a:spcAft>
                <a:spcPts val="900"/>
              </a:spcAft>
            </a:pPr>
            <a:r>
              <a:rPr lang="en-US" sz="4400" dirty="0">
                <a:latin typeface="Georgia" pitchFamily="18" charset="0"/>
              </a:rPr>
              <a:t>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48768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ctr"/>
            <a:r>
              <a:rPr lang="en-US" sz="1600" dirty="0">
                <a:latin typeface="Georgia" pitchFamily="18" charset="0"/>
              </a:rPr>
              <a:t>Federal Spending</a:t>
            </a:r>
          </a:p>
          <a:p>
            <a:pPr indent="-274320" algn="ctr"/>
            <a:r>
              <a:rPr lang="en-US" sz="1600" dirty="0">
                <a:latin typeface="Georgia" pitchFamily="18" charset="0"/>
              </a:rPr>
              <a:t>$277 Billion in 2015 Dollars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0530" y="48768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ctr"/>
            <a:r>
              <a:rPr lang="en-US" sz="1600" dirty="0">
                <a:latin typeface="Georgia" pitchFamily="18" charset="0"/>
              </a:rPr>
              <a:t>Federal Spending</a:t>
            </a:r>
          </a:p>
          <a:p>
            <a:pPr indent="-274320" algn="ctr"/>
            <a:r>
              <a:rPr lang="en-US" sz="1600" dirty="0">
                <a:latin typeface="Georgia" pitchFamily="18" charset="0"/>
              </a:rPr>
              <a:t>$3.7 Trillion in 2015 Dollars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</p:spPr>
        <p:txBody>
          <a:bodyPr/>
          <a:lstStyle/>
          <a:p>
            <a:r>
              <a:rPr lang="en-US" smtClean="0"/>
              <a:t>Federal and State Finances and A Way Forward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0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26426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Historical Statistics of the United States, Millennial Edition On Line, Table Ea636–643 Federal government expenditure, by major function: 1789–1970. Congressional Budget Office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March.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1948" y="1477200"/>
            <a:ext cx="8229600" cy="41148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Losing Control of the Budget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CF3251-65BF-4D2C-BBFF-3649F66E086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457200" y="1864856"/>
          <a:ext cx="4121172" cy="358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/>
          </p:nvPr>
        </p:nvGraphicFramePr>
        <p:xfrm>
          <a:off x="4572001" y="1885198"/>
          <a:ext cx="4132881" cy="357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6172200" y="39624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274320">
              <a:spcAft>
                <a:spcPts val="900"/>
              </a:spcAft>
            </a:pPr>
            <a:r>
              <a:rPr lang="en-US" sz="4000" dirty="0">
                <a:latin typeface="Georgia" pitchFamily="18" charset="0"/>
              </a:rPr>
              <a:t>2015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</p:spPr>
        <p:txBody>
          <a:bodyPr/>
          <a:lstStyle/>
          <a:p>
            <a:r>
              <a:rPr lang="en-US" smtClean="0"/>
              <a:t>Federal and State Finances and A Way Forward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7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Spending and Revenues</a:t>
            </a:r>
            <a:r>
              <a:rPr lang="en-US" dirty="0"/>
              <a:t> </a:t>
            </a:r>
            <a:r>
              <a:rPr lang="en-US" dirty="0" smtClean="0"/>
              <a:t>1912-2015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</p:nvPr>
        </p:nvGraphicFramePr>
        <p:xfrm>
          <a:off x="533400" y="17526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280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Trillion Dollar Deficits Are Coming Back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1714197"/>
            <a:ext cx="6973273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6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Debt Held by the Public as a Share of GDP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780318"/>
              </p:ext>
            </p:extLst>
          </p:nvPr>
        </p:nvGraphicFramePr>
        <p:xfrm>
          <a:off x="731520" y="1371600"/>
          <a:ext cx="774638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39420" y="5937882"/>
            <a:ext cx="82169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Accountability 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Office, </a:t>
            </a: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91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Holders of Federal Debt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Federal and State Finances and A Way Forward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</p:nvPr>
        </p:nvGraphicFramePr>
        <p:xfrm>
          <a:off x="533400" y="17526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790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Federal Financial Sink </a:t>
            </a:r>
            <a:r>
              <a:rPr lang="en-US" altLang="en-US" dirty="0" smtClean="0">
                <a:cs typeface="Arial" panose="020B0604020202020204" pitchFamily="34" charset="0"/>
              </a:rPr>
              <a:t>Hole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CF3251-65BF-4D2C-BBFF-3649F66E086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47813111"/>
              </p:ext>
            </p:extLst>
          </p:nvPr>
        </p:nvGraphicFramePr>
        <p:xfrm>
          <a:off x="769907" y="1868557"/>
          <a:ext cx="6847433" cy="322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 rot="10800000" flipV="1">
            <a:off x="2057401" y="5218042"/>
            <a:ext cx="527720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Source: Data from the Department of Treasury, </a:t>
            </a:r>
            <a:r>
              <a:rPr lang="en-US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Financial Report of the United States Government.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5153699" y="2372967"/>
            <a:ext cx="1843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$65.0 Trillion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(Your Share $203,826)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1779104" y="3714750"/>
            <a:ext cx="2578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$20.4 Trillion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(Your Share $72,500)</a:t>
            </a:r>
          </a:p>
        </p:txBody>
      </p:sp>
    </p:spTree>
    <p:extLst>
      <p:ext uri="{BB962C8B-B14F-4D97-AF65-F5344CB8AC3E}">
        <p14:creationId xmlns:p14="http://schemas.microsoft.com/office/powerpoint/2010/main" val="34048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251619" y="1638300"/>
          <a:ext cx="8229600" cy="516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7" name="Rectangle 7"/>
          <p:cNvSpPr>
            <a:spLocks noRot="1" noChangeArrowheads="1"/>
          </p:cNvSpPr>
          <p:nvPr/>
        </p:nvSpPr>
        <p:spPr bwMode="auto">
          <a:xfrm>
            <a:off x="896938" y="1774825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04800" y="6291590"/>
            <a:ext cx="6705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/>
              <a:t>Source: </a:t>
            </a:r>
            <a:r>
              <a:rPr lang="en-US" sz="1100" dirty="0" smtClean="0"/>
              <a:t>2013 </a:t>
            </a:r>
            <a:r>
              <a:rPr lang="en-US" sz="1100" dirty="0"/>
              <a:t>Social Security Trustees Report.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4405" y="2497870"/>
            <a:ext cx="2254143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10000"/>
            </a:pPr>
            <a:r>
              <a:rPr lang="en-US" sz="1400" b="1" dirty="0" smtClean="0">
                <a:solidFill>
                  <a:srgbClr val="292929"/>
                </a:solidFill>
                <a:latin typeface="Arial" panose="020B0604020202020204" pitchFamily="34" charset="0"/>
              </a:rPr>
              <a:t>23% Percent Benefit Cut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717583" y="2651759"/>
            <a:ext cx="35682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777467"/>
            <a:ext cx="82296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669290"/>
            <a:ext cx="80772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Looming Social Security Insolvency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8320" y="1305878"/>
            <a:ext cx="5394960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Social Security Costs and Revenues (Percent of GDP)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F3251-65BF-4D2C-BBFF-3649F66E0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E27588"/>
      </a:accent4>
      <a:accent5>
        <a:srgbClr val="A32020"/>
      </a:accent5>
      <a:accent6>
        <a:srgbClr val="E0301E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PwC</Template>
  <TotalTime>1001</TotalTime>
  <Words>1428</Words>
  <Application>Microsoft Office PowerPoint</Application>
  <PresentationFormat>On-screen Show (4:3)</PresentationFormat>
  <Paragraphs>293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PwC</vt:lpstr>
      <vt:lpstr>Darien Men’s Association</vt:lpstr>
      <vt:lpstr>Federal Government has Grown Dramatically</vt:lpstr>
      <vt:lpstr>Losing Control of the Budget</vt:lpstr>
      <vt:lpstr>Federal Spending and Revenues 1912-2015</vt:lpstr>
      <vt:lpstr>Trillion Dollar Deficits Are Coming Back</vt:lpstr>
      <vt:lpstr>Federal Debt Held by the Public as a Share of GDP</vt:lpstr>
      <vt:lpstr>Holders of Federal Debt </vt:lpstr>
      <vt:lpstr>Federal Financial Sink Hole</vt:lpstr>
      <vt:lpstr>PowerPoint Presentation</vt:lpstr>
      <vt:lpstr>Relative Taxpayer Surplus/Burden by State</vt:lpstr>
      <vt:lpstr>Common Denominators Between Federal and State Fiscal Challenges</vt:lpstr>
      <vt:lpstr>Key Organizations in the Fiscal Space</vt:lpstr>
      <vt:lpstr>Current Major Presidential Candidates per CRFB</vt:lpstr>
      <vt:lpstr>2012 $10 Million a Minute Tour</vt:lpstr>
      <vt:lpstr>Summary</vt:lpstr>
    </vt:vector>
  </TitlesOfParts>
  <Company>PricewaterhouseCoopers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and State Finances and A Way Forward</dc:title>
  <dc:creator>Annette Seng</dc:creator>
  <cp:lastModifiedBy>David M Walker</cp:lastModifiedBy>
  <cp:revision>183</cp:revision>
  <dcterms:created xsi:type="dcterms:W3CDTF">2015-12-01T16:41:41Z</dcterms:created>
  <dcterms:modified xsi:type="dcterms:W3CDTF">2016-10-27T17:51:09Z</dcterms:modified>
</cp:coreProperties>
</file>