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7"/>
  </p:notesMasterIdLst>
  <p:sldIdLst>
    <p:sldId id="256" r:id="rId3"/>
    <p:sldId id="272" r:id="rId4"/>
    <p:sldId id="273" r:id="rId5"/>
    <p:sldId id="274" r:id="rId6"/>
    <p:sldId id="271" r:id="rId7"/>
    <p:sldId id="262" r:id="rId8"/>
    <p:sldId id="275" r:id="rId9"/>
    <p:sldId id="276" r:id="rId10"/>
    <p:sldId id="278" r:id="rId11"/>
    <p:sldId id="277" r:id="rId12"/>
    <p:sldId id="279" r:id="rId13"/>
    <p:sldId id="280" r:id="rId14"/>
    <p:sldId id="281" r:id="rId15"/>
    <p:sldId id="265" r:id="rId16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3842"/>
    <a:srgbClr val="364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5"/>
    <p:restoredTop sz="94714"/>
  </p:normalViewPr>
  <p:slideViewPr>
    <p:cSldViewPr snapToGrid="0" snapToObjects="1">
      <p:cViewPr varScale="1">
        <p:scale>
          <a:sx n="66" d="100"/>
          <a:sy n="66" d="100"/>
        </p:scale>
        <p:origin x="103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D9EBD-C637-A74C-A687-1686EB08F3E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DB658-0274-3244-BE4A-3409655AE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65F1-51A5-6F45-B543-1AFDC296DF6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3DE-A195-4046-98AC-053B2989DF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65F1-51A5-6F45-B543-1AFDC296DF6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3DE-A195-4046-98AC-053B2989DF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65F1-51A5-6F45-B543-1AFDC296DF6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3DE-A195-4046-98AC-053B2989DF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65F1-51A5-6F45-B543-1AFDC296DF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3DE-A195-4046-98AC-053B2989DF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1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65F1-51A5-6F45-B543-1AFDC296DF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3DE-A195-4046-98AC-053B2989DF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124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65F1-51A5-6F45-B543-1AFDC296DF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3DE-A195-4046-98AC-053B2989DF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22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65F1-51A5-6F45-B543-1AFDC296DF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3DE-A195-4046-98AC-053B2989DF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846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65F1-51A5-6F45-B543-1AFDC296DF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3DE-A195-4046-98AC-053B2989DF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101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65F1-51A5-6F45-B543-1AFDC296DF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3DE-A195-4046-98AC-053B2989DF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1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65F1-51A5-6F45-B543-1AFDC296DF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3DE-A195-4046-98AC-053B2989DF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02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65F1-51A5-6F45-B543-1AFDC296DF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3DE-A195-4046-98AC-053B2989DF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51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65F1-51A5-6F45-B543-1AFDC296DF6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3DE-A195-4046-98AC-053B2989DF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65F1-51A5-6F45-B543-1AFDC296DF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3DE-A195-4046-98AC-053B2989DF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338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65F1-51A5-6F45-B543-1AFDC296DF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3DE-A195-4046-98AC-053B2989DF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6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65F1-51A5-6F45-B543-1AFDC296DF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3DE-A195-4046-98AC-053B2989DF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35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65F1-51A5-6F45-B543-1AFDC296DF6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3DE-A195-4046-98AC-053B2989DF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65F1-51A5-6F45-B543-1AFDC296DF6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3DE-A195-4046-98AC-053B2989DF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65F1-51A5-6F45-B543-1AFDC296DF6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3DE-A195-4046-98AC-053B2989DF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65F1-51A5-6F45-B543-1AFDC296DF6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3DE-A195-4046-98AC-053B2989DF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65F1-51A5-6F45-B543-1AFDC296DF6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3DE-A195-4046-98AC-053B2989DF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65F1-51A5-6F45-B543-1AFDC296DF6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3DE-A195-4046-98AC-053B2989DF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65F1-51A5-6F45-B543-1AFDC296DF6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F3DE-A195-4046-98AC-053B2989DF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465F1-51A5-6F45-B543-1AFDC296DF6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1F3DE-A195-4046-98AC-053B2989D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3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465F1-51A5-6F45-B543-1AFDC296DF6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1F3DE-A195-4046-98AC-053B2989DF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8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274" y="1010194"/>
            <a:ext cx="77735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 smtClean="0">
                <a:solidFill>
                  <a:schemeClr val="bg1"/>
                </a:solidFill>
                <a:latin typeface="Minion Pro" charset="0"/>
                <a:ea typeface="Minion Pro" charset="0"/>
                <a:cs typeface="Minion Pro" charset="0"/>
              </a:rPr>
              <a:t>Connecticut’s fiscal crisis: Why our deficit won’t die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13" y="4457700"/>
            <a:ext cx="5829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32" y="5966921"/>
            <a:ext cx="1611519" cy="663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343" y="313509"/>
            <a:ext cx="3518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inion Pro" charset="0"/>
                <a:ea typeface="Minion Pro" charset="0"/>
                <a:cs typeface="Minion Pro" charset="0"/>
              </a:rPr>
              <a:t>Question 2</a:t>
            </a:r>
            <a:endParaRPr lang="en-US" sz="2800" dirty="0">
              <a:solidFill>
                <a:schemeClr val="bg1"/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92" y="2116183"/>
            <a:ext cx="629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83842"/>
                </a:solidFill>
                <a:latin typeface="Minion Pro" charset="0"/>
                <a:ea typeface="Minion Pro" charset="0"/>
                <a:cs typeface="Minion Pro" charset="0"/>
              </a:rPr>
              <a:t>Top 3 priorities</a:t>
            </a:r>
            <a:endParaRPr lang="en-US" sz="2400" b="1" dirty="0">
              <a:solidFill>
                <a:srgbClr val="B83842"/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309" y="2708366"/>
            <a:ext cx="6278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inion Pro"/>
              </a:rPr>
              <a:t>What are the essential functions of state government?</a:t>
            </a:r>
            <a:endParaRPr lang="en-US" sz="3200" dirty="0" smtClean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37850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32" y="5966921"/>
            <a:ext cx="1611519" cy="663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343" y="313509"/>
            <a:ext cx="3518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inion Pro" charset="0"/>
                <a:ea typeface="Minion Pro" charset="0"/>
                <a:cs typeface="Minion Pro" charset="0"/>
              </a:rPr>
              <a:t>General fund = </a:t>
            </a:r>
            <a:br>
              <a:rPr lang="en-US" sz="2800" dirty="0" smtClean="0">
                <a:solidFill>
                  <a:schemeClr val="bg1"/>
                </a:solidFill>
                <a:latin typeface="Minion Pro" charset="0"/>
                <a:ea typeface="Minion Pro" charset="0"/>
                <a:cs typeface="Minion Pro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Minion Pro" charset="0"/>
                <a:ea typeface="Minion Pro" charset="0"/>
                <a:cs typeface="Minion Pro" charset="0"/>
              </a:rPr>
              <a:t>$18 Billion</a:t>
            </a:r>
            <a:endParaRPr lang="en-US" sz="2800" dirty="0">
              <a:solidFill>
                <a:schemeClr val="bg1"/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6" t="22063" r="-520"/>
          <a:stretch/>
        </p:blipFill>
        <p:spPr>
          <a:xfrm>
            <a:off x="0" y="1848064"/>
            <a:ext cx="7113064" cy="4564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8375" y="4054022"/>
            <a:ext cx="403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Transportation ($1.5 billion, special fund)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3429967" y="399637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3"/>
          </p:cNvCxnSpPr>
          <p:nvPr/>
        </p:nvCxnSpPr>
        <p:spPr>
          <a:xfrm flipH="1">
            <a:off x="2762451" y="4238688"/>
            <a:ext cx="6675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6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32" y="5966921"/>
            <a:ext cx="1611519" cy="663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343" y="313509"/>
            <a:ext cx="3518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inion Pro" charset="0"/>
                <a:ea typeface="Minion Pro" charset="0"/>
                <a:cs typeface="Minion Pro" charset="0"/>
              </a:rPr>
              <a:t>Spending growth</a:t>
            </a:r>
            <a:endParaRPr lang="en-US" sz="2800" dirty="0">
              <a:solidFill>
                <a:schemeClr val="bg1"/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92" y="2116183"/>
            <a:ext cx="629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83842"/>
                </a:solidFill>
                <a:latin typeface="Minion Pro" charset="0"/>
                <a:ea typeface="Minion Pro" charset="0"/>
                <a:cs typeface="Minion Pro" charset="0"/>
              </a:rPr>
              <a:t>Top 3 priorities</a:t>
            </a:r>
            <a:endParaRPr lang="en-US" sz="2400" b="1" dirty="0">
              <a:solidFill>
                <a:srgbClr val="B83842"/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309" y="2708366"/>
            <a:ext cx="6278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inion Pro"/>
              </a:rPr>
              <a:t>What are the essential functions of state government?</a:t>
            </a:r>
            <a:endParaRPr lang="en-US" sz="3200" dirty="0" smtClean="0">
              <a:latin typeface="Minion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" t="5349" r="18388" b="16306"/>
          <a:stretch/>
        </p:blipFill>
        <p:spPr>
          <a:xfrm>
            <a:off x="0" y="936066"/>
            <a:ext cx="6506677" cy="59219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78151" y="1606750"/>
            <a:ext cx="1219037" cy="5130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56660" y="2611404"/>
            <a:ext cx="1607419" cy="3765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02925" y="4945280"/>
            <a:ext cx="1607419" cy="3765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8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32" y="5966921"/>
            <a:ext cx="1611519" cy="663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343" y="313509"/>
            <a:ext cx="3518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inion Pro" charset="0"/>
                <a:ea typeface="Minion Pro" charset="0"/>
                <a:cs typeface="Minion Pro" charset="0"/>
              </a:rPr>
              <a:t>Solutions</a:t>
            </a:r>
            <a:endParaRPr lang="en-US" sz="2800" dirty="0">
              <a:solidFill>
                <a:schemeClr val="bg1"/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92" y="2116183"/>
            <a:ext cx="629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83842"/>
                </a:solidFill>
                <a:latin typeface="Minion Pro" charset="0"/>
                <a:ea typeface="Minion Pro" charset="0"/>
                <a:cs typeface="Minion Pro" charset="0"/>
              </a:rPr>
              <a:t>How to EARN a taxpayer bailout</a:t>
            </a:r>
            <a:endParaRPr lang="en-US" sz="2400" b="1" dirty="0">
              <a:solidFill>
                <a:srgbClr val="B83842"/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309" y="2708366"/>
            <a:ext cx="62788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Minion Pro"/>
              </a:rPr>
              <a:t>Cap spending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Minion Pro"/>
              </a:rPr>
              <a:t>Set p</a:t>
            </a:r>
            <a:r>
              <a:rPr lang="en-US" sz="3200" dirty="0" smtClean="0">
                <a:latin typeface="Minion Pro"/>
              </a:rPr>
              <a:t>riorities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Minion Pro"/>
              </a:rPr>
              <a:t>Reform p</a:t>
            </a:r>
            <a:r>
              <a:rPr lang="en-US" sz="3200" dirty="0" smtClean="0">
                <a:latin typeface="Minion Pro"/>
              </a:rPr>
              <a:t>ensions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Minion Pro"/>
              </a:rPr>
              <a:t>Rebalance compensation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Minion Pro"/>
              </a:rPr>
              <a:t>Freeze borrowing</a:t>
            </a:r>
          </a:p>
          <a:p>
            <a:pPr marL="514350" indent="-514350">
              <a:buAutoNum type="arabicPeriod"/>
            </a:pPr>
            <a:endParaRPr lang="en-US" sz="3200" dirty="0" smtClean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1606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38" y="5210991"/>
            <a:ext cx="3108960" cy="1280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8274" y="1010194"/>
            <a:ext cx="60263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dirty="0" smtClean="0">
                <a:solidFill>
                  <a:prstClr val="white"/>
                </a:solidFill>
                <a:latin typeface="Minion Pro" charset="0"/>
                <a:ea typeface="Minion Pro" charset="0"/>
                <a:cs typeface="Minion Pro" charset="0"/>
              </a:rPr>
              <a:t>Thank </a:t>
            </a:r>
            <a:r>
              <a:rPr lang="en-US" sz="6000" dirty="0" smtClean="0">
                <a:solidFill>
                  <a:prstClr val="white"/>
                </a:solidFill>
                <a:latin typeface="Minion Pro" charset="0"/>
                <a:ea typeface="Minion Pro" charset="0"/>
                <a:cs typeface="Minion Pro" charset="0"/>
              </a:rPr>
              <a:t>You!</a:t>
            </a:r>
          </a:p>
          <a:p>
            <a:pPr>
              <a:lnSpc>
                <a:spcPts val="6000"/>
              </a:lnSpc>
            </a:pPr>
            <a:endParaRPr lang="en-US" sz="6000" dirty="0">
              <a:solidFill>
                <a:prstClr val="white"/>
              </a:solidFill>
              <a:latin typeface="Minion Pro" charset="0"/>
              <a:ea typeface="Minion Pro" charset="0"/>
              <a:cs typeface="Minion Pro" charset="0"/>
            </a:endParaRPr>
          </a:p>
          <a:p>
            <a:pPr>
              <a:lnSpc>
                <a:spcPts val="6000"/>
              </a:lnSpc>
            </a:pPr>
            <a:r>
              <a:rPr lang="en-US" sz="6000" dirty="0" smtClean="0">
                <a:solidFill>
                  <a:prstClr val="white"/>
                </a:solidFill>
                <a:latin typeface="Minion Pro" charset="0"/>
                <a:ea typeface="Minion Pro" charset="0"/>
                <a:cs typeface="Minion Pro" charset="0"/>
              </a:rPr>
              <a:t>Any questions?</a:t>
            </a:r>
            <a:endParaRPr lang="en-US" sz="6000" dirty="0">
              <a:solidFill>
                <a:prstClr val="white"/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32" y="5966921"/>
            <a:ext cx="1611519" cy="663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343" y="313509"/>
            <a:ext cx="3518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inion Pro" charset="0"/>
                <a:ea typeface="Minion Pro" charset="0"/>
                <a:cs typeface="Minion Pro" charset="0"/>
              </a:rPr>
              <a:t>Quiz</a:t>
            </a:r>
            <a:endParaRPr lang="en-US" sz="2800" dirty="0">
              <a:solidFill>
                <a:schemeClr val="bg1"/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92" y="2116183"/>
            <a:ext cx="53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83842"/>
                </a:solidFill>
                <a:latin typeface="Minion Pro" charset="0"/>
                <a:ea typeface="Minion Pro" charset="0"/>
                <a:cs typeface="Minion Pro" charset="0"/>
              </a:rPr>
              <a:t>Jot down your answers</a:t>
            </a:r>
            <a:endParaRPr lang="en-US" sz="2400" b="1" dirty="0">
              <a:solidFill>
                <a:srgbClr val="B83842"/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309" y="2708366"/>
            <a:ext cx="62788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Minion Pro"/>
              </a:rPr>
              <a:t>Imagine a state employee. </a:t>
            </a:r>
            <a:r>
              <a:rPr lang="en-US" sz="3200" dirty="0" smtClean="0">
                <a:latin typeface="Minion Pro"/>
              </a:rPr>
              <a:t>What does he/she look like?</a:t>
            </a:r>
            <a:br>
              <a:rPr lang="en-US" sz="3200" dirty="0" smtClean="0">
                <a:latin typeface="Minion Pro"/>
              </a:rPr>
            </a:br>
            <a:endParaRPr lang="en-US" sz="3200" dirty="0" smtClean="0">
              <a:latin typeface="Minion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inion Pro"/>
              </a:rPr>
              <a:t>What are the three most important functions of state government?</a:t>
            </a:r>
            <a:endParaRPr lang="en-US" sz="3200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37161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32" y="5966921"/>
            <a:ext cx="1611519" cy="663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343" y="313509"/>
            <a:ext cx="3518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inion Pro" charset="0"/>
                <a:ea typeface="Minion Pro" charset="0"/>
                <a:cs typeface="Minion Pro" charset="0"/>
              </a:rPr>
              <a:t>Yankee Institute</a:t>
            </a:r>
            <a:endParaRPr lang="en-US" sz="2800" dirty="0">
              <a:solidFill>
                <a:schemeClr val="bg1"/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92" y="2116183"/>
            <a:ext cx="53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83842"/>
                </a:solidFill>
                <a:latin typeface="Minion Pro" charset="0"/>
                <a:ea typeface="Minion Pro" charset="0"/>
                <a:cs typeface="Minion Pro" charset="0"/>
              </a:rPr>
              <a:t>Free to succeed</a:t>
            </a:r>
            <a:endParaRPr lang="en-US" sz="2400" b="1" dirty="0">
              <a:solidFill>
                <a:srgbClr val="B83842"/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309" y="2708366"/>
            <a:ext cx="6278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inion Pro"/>
              </a:rPr>
              <a:t>Smart, limited government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inion Pro"/>
              </a:rPr>
              <a:t>Fairness for taxpayers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Minion Pro"/>
              </a:rPr>
              <a:t>Open road to opportunity</a:t>
            </a:r>
            <a:endParaRPr lang="en-US" sz="3200" dirty="0">
              <a:latin typeface="Minion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" t="20485" r="-1"/>
          <a:stretch/>
        </p:blipFill>
        <p:spPr>
          <a:xfrm>
            <a:off x="5989974" y="1868807"/>
            <a:ext cx="3067396" cy="32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32" y="5966921"/>
            <a:ext cx="1611519" cy="663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343" y="313509"/>
            <a:ext cx="3518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inion Pro" charset="0"/>
                <a:ea typeface="Minion Pro" charset="0"/>
                <a:cs typeface="Minion Pro" charset="0"/>
              </a:rPr>
              <a:t>The Problem</a:t>
            </a:r>
            <a:endParaRPr lang="en-US" sz="2800" dirty="0">
              <a:solidFill>
                <a:schemeClr val="bg1"/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92" y="2116183"/>
            <a:ext cx="534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83842"/>
                </a:solidFill>
                <a:latin typeface="Minion Pro" charset="0"/>
                <a:ea typeface="Minion Pro" charset="0"/>
                <a:cs typeface="Minion Pro" charset="0"/>
              </a:rPr>
              <a:t>A Growing deficit</a:t>
            </a:r>
            <a:endParaRPr lang="en-US" sz="2400" b="1" dirty="0">
              <a:solidFill>
                <a:srgbClr val="B83842"/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309" y="2708366"/>
            <a:ext cx="6278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inion Pro"/>
              </a:rPr>
              <a:t>   $1.4 billion in 2018</a:t>
            </a:r>
          </a:p>
          <a:p>
            <a:r>
              <a:rPr lang="en-US" sz="3200" dirty="0">
                <a:latin typeface="Minion Pro"/>
              </a:rPr>
              <a:t> </a:t>
            </a:r>
            <a:r>
              <a:rPr lang="en-US" sz="3200" u="sng" dirty="0" smtClean="0">
                <a:latin typeface="Minion Pro"/>
              </a:rPr>
              <a:t>+$1.6 billion in 2019</a:t>
            </a:r>
          </a:p>
          <a:p>
            <a:r>
              <a:rPr lang="en-US" sz="3200" dirty="0" smtClean="0">
                <a:latin typeface="Minion Pro"/>
              </a:rPr>
              <a:t>= $3 billion over the biennium</a:t>
            </a:r>
            <a:endParaRPr lang="en-US" sz="3200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409180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32" y="5966921"/>
            <a:ext cx="1611519" cy="663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343" y="313509"/>
            <a:ext cx="3518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inion Pro" charset="0"/>
                <a:ea typeface="Minion Pro" charset="0"/>
                <a:cs typeface="Minion Pro" charset="0"/>
              </a:rPr>
              <a:t>Jobs?</a:t>
            </a:r>
            <a:endParaRPr lang="en-US" sz="2800" dirty="0">
              <a:solidFill>
                <a:schemeClr val="bg1"/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48" y="1561479"/>
            <a:ext cx="3941691" cy="39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t="26392" r="21280" b="32838"/>
          <a:stretch/>
        </p:blipFill>
        <p:spPr>
          <a:xfrm>
            <a:off x="1540933" y="1676399"/>
            <a:ext cx="5825067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1999" y="1010568"/>
            <a:ext cx="6434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83842"/>
                </a:solidFill>
                <a:latin typeface="Minion Pro" charset="0"/>
                <a:ea typeface="Minion Pro" charset="0"/>
                <a:cs typeface="Minion Pro" charset="0"/>
              </a:rPr>
              <a:t>Percent Real Wage Growth 2012-2016</a:t>
            </a:r>
            <a:endParaRPr lang="en-US" sz="2400" b="1" dirty="0">
              <a:solidFill>
                <a:srgbClr val="B83842"/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32" y="5966921"/>
            <a:ext cx="1611519" cy="663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343" y="313509"/>
            <a:ext cx="3518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inion Pro" charset="0"/>
                <a:ea typeface="Minion Pro" charset="0"/>
                <a:cs typeface="Minion Pro" charset="0"/>
              </a:rPr>
              <a:t>But why?</a:t>
            </a:r>
            <a:endParaRPr lang="en-US" sz="2800" dirty="0">
              <a:solidFill>
                <a:schemeClr val="bg1"/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92" y="2116183"/>
            <a:ext cx="629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83842"/>
                </a:solidFill>
                <a:latin typeface="Minion Pro" charset="0"/>
                <a:ea typeface="Minion Pro" charset="0"/>
                <a:cs typeface="Minion Pro" charset="0"/>
              </a:rPr>
              <a:t>Tax increases, service cuts, more deficits</a:t>
            </a:r>
            <a:endParaRPr lang="en-US" sz="2400" b="1" dirty="0">
              <a:solidFill>
                <a:srgbClr val="B83842"/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309" y="2708366"/>
            <a:ext cx="6278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Minion Pro"/>
              </a:rPr>
              <a:t>Growth in some spending </a:t>
            </a:r>
          </a:p>
          <a:p>
            <a:pPr algn="ctr"/>
            <a:r>
              <a:rPr lang="en-US" sz="3200" dirty="0" smtClean="0">
                <a:latin typeface="Minion Pro"/>
              </a:rPr>
              <a:t>&gt; </a:t>
            </a:r>
            <a:r>
              <a:rPr lang="en-US" sz="3200" dirty="0" smtClean="0">
                <a:latin typeface="Minion Pro"/>
              </a:rPr>
              <a:t/>
            </a:r>
            <a:br>
              <a:rPr lang="en-US" sz="3200" dirty="0" smtClean="0">
                <a:latin typeface="Minion Pro"/>
              </a:rPr>
            </a:br>
            <a:r>
              <a:rPr lang="en-US" sz="3200" dirty="0" smtClean="0">
                <a:latin typeface="Minion Pro"/>
              </a:rPr>
              <a:t>Revenue </a:t>
            </a:r>
            <a:r>
              <a:rPr lang="en-US" sz="3200" dirty="0" smtClean="0">
                <a:latin typeface="Minion Pro"/>
              </a:rPr>
              <a:t>growth</a:t>
            </a:r>
          </a:p>
        </p:txBody>
      </p:sp>
    </p:spTree>
    <p:extLst>
      <p:ext uri="{BB962C8B-B14F-4D97-AF65-F5344CB8AC3E}">
        <p14:creationId xmlns:p14="http://schemas.microsoft.com/office/powerpoint/2010/main" val="386058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32" y="5966921"/>
            <a:ext cx="1611519" cy="663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343" y="313509"/>
            <a:ext cx="3518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inion Pro" charset="0"/>
                <a:ea typeface="Minion Pro" charset="0"/>
                <a:cs typeface="Minion Pro" charset="0"/>
              </a:rPr>
              <a:t>Back to the quiz</a:t>
            </a:r>
            <a:endParaRPr lang="en-US" sz="2800" dirty="0">
              <a:solidFill>
                <a:schemeClr val="bg1"/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92" y="2116183"/>
            <a:ext cx="629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83842"/>
                </a:solidFill>
                <a:latin typeface="Minion Pro" charset="0"/>
                <a:ea typeface="Minion Pro" charset="0"/>
                <a:cs typeface="Minion Pro" charset="0"/>
              </a:rPr>
              <a:t>The most common state employees…</a:t>
            </a:r>
            <a:endParaRPr lang="en-US" sz="2400" b="1" dirty="0">
              <a:solidFill>
                <a:srgbClr val="B83842"/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2" y="2923222"/>
            <a:ext cx="3826787" cy="2546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923222"/>
            <a:ext cx="3826787" cy="254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9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24" y="1509846"/>
            <a:ext cx="5120641" cy="5120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32" y="5966921"/>
            <a:ext cx="1611519" cy="663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343" y="313509"/>
            <a:ext cx="3518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inion Pro" charset="0"/>
                <a:ea typeface="Minion Pro" charset="0"/>
                <a:cs typeface="Minion Pro" charset="0"/>
              </a:rPr>
              <a:t>UConn = 4</a:t>
            </a:r>
            <a:r>
              <a:rPr lang="en-US" sz="2800" baseline="30000" dirty="0" smtClean="0">
                <a:solidFill>
                  <a:schemeClr val="bg1"/>
                </a:solidFill>
                <a:latin typeface="Minion Pro" charset="0"/>
                <a:ea typeface="Minion Pro" charset="0"/>
                <a:cs typeface="Minion Pro" charset="0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Minion Pro" charset="0"/>
                <a:ea typeface="Minion Pro" charset="0"/>
                <a:cs typeface="Minion Pro" charset="0"/>
              </a:rPr>
              <a:t> branch</a:t>
            </a:r>
            <a:endParaRPr lang="en-US" sz="2800" dirty="0">
              <a:solidFill>
                <a:schemeClr val="bg1"/>
              </a:solidFill>
              <a:latin typeface="Minion Pro" charset="0"/>
              <a:ea typeface="Minion Pro" charset="0"/>
              <a:cs typeface="Mini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7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1931</TotalTime>
  <Words>164</Words>
  <Application>Microsoft Office PowerPoint</Application>
  <PresentationFormat>Letter Paper (8.5x11 in)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Minion Pro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Zachary Janowski</cp:lastModifiedBy>
  <cp:revision>29</cp:revision>
  <dcterms:created xsi:type="dcterms:W3CDTF">2016-11-03T21:11:35Z</dcterms:created>
  <dcterms:modified xsi:type="dcterms:W3CDTF">2017-03-15T01:11:35Z</dcterms:modified>
</cp:coreProperties>
</file>