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0" r:id="rId2"/>
    <p:sldMasterId id="2147483678" r:id="rId3"/>
  </p:sldMasterIdLst>
  <p:notesMasterIdLst>
    <p:notesMasterId r:id="rId29"/>
  </p:notesMasterIdLst>
  <p:sldIdLst>
    <p:sldId id="736" r:id="rId4"/>
    <p:sldId id="732" r:id="rId5"/>
    <p:sldId id="733" r:id="rId6"/>
    <p:sldId id="734" r:id="rId7"/>
    <p:sldId id="735" r:id="rId8"/>
    <p:sldId id="558" r:id="rId9"/>
    <p:sldId id="649" r:id="rId10"/>
    <p:sldId id="717" r:id="rId11"/>
    <p:sldId id="583" r:id="rId12"/>
    <p:sldId id="681" r:id="rId13"/>
    <p:sldId id="643" r:id="rId14"/>
    <p:sldId id="724" r:id="rId15"/>
    <p:sldId id="723" r:id="rId16"/>
    <p:sldId id="726" r:id="rId17"/>
    <p:sldId id="712" r:id="rId18"/>
    <p:sldId id="682" r:id="rId19"/>
    <p:sldId id="727" r:id="rId20"/>
    <p:sldId id="382" r:id="rId21"/>
    <p:sldId id="728" r:id="rId22"/>
    <p:sldId id="729" r:id="rId23"/>
    <p:sldId id="725" r:id="rId24"/>
    <p:sldId id="459" r:id="rId25"/>
    <p:sldId id="722" r:id="rId26"/>
    <p:sldId id="477" r:id="rId27"/>
    <p:sldId id="730"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008000"/>
    <a:srgbClr val="EFB7B7"/>
    <a:srgbClr val="F2C4C4"/>
    <a:srgbClr val="9FCFFF"/>
    <a:srgbClr val="D1E8FF"/>
    <a:srgbClr val="99CCFF"/>
    <a:srgbClr val="F9F9F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67" autoAdjust="0"/>
    <p:restoredTop sz="95407" autoAdjust="0"/>
  </p:normalViewPr>
  <p:slideViewPr>
    <p:cSldViewPr snapToGrid="0">
      <p:cViewPr varScale="1">
        <p:scale>
          <a:sx n="90" d="100"/>
          <a:sy n="90" d="100"/>
        </p:scale>
        <p:origin x="1134" y="90"/>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F7080AD-B110-4B0B-B86D-E815E2BFD4F4}" type="datetimeFigureOut">
              <a:rPr lang="en-US" smtClean="0"/>
              <a:t>8/6/2018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F6809B5-E5AF-478A-9889-B2173F15461D}" type="slidenum">
              <a:rPr lang="en-US" smtClean="0"/>
              <a:t>‹#›</a:t>
            </a:fld>
            <a:endParaRPr lang="en-US"/>
          </a:p>
        </p:txBody>
      </p:sp>
    </p:spTree>
    <p:extLst>
      <p:ext uri="{BB962C8B-B14F-4D97-AF65-F5344CB8AC3E}">
        <p14:creationId xmlns:p14="http://schemas.microsoft.com/office/powerpoint/2010/main" val="427242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chart shows global man-made CO2 emissions began rising very slightly in the late 1800s, with a significant acceleration beginning in the mid-20th Century. </a:t>
            </a:r>
            <a:endParaRPr lang="en-US" dirty="0"/>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pPr>
                <a:defRPr/>
              </a:pPr>
              <a:t>1</a:t>
            </a:fld>
            <a:endParaRPr lang="en-US" dirty="0"/>
          </a:p>
        </p:txBody>
      </p:sp>
    </p:spTree>
    <p:extLst>
      <p:ext uri="{BB962C8B-B14F-4D97-AF65-F5344CB8AC3E}">
        <p14:creationId xmlns:p14="http://schemas.microsoft.com/office/powerpoint/2010/main" val="2195406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Warming began in 1695, but didn’t warm enough until about 1800 to begin glacial retreat and cause ocean levels to resume their relentless rise. Rate of sea-level rise has remained nearly constant since the mid-1800s. </a:t>
            </a:r>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pPr>
                <a:defRPr/>
              </a:pPr>
              <a:t>10</a:t>
            </a:fld>
            <a:endParaRPr lang="en-US" dirty="0"/>
          </a:p>
        </p:txBody>
      </p:sp>
    </p:spTree>
    <p:extLst>
      <p:ext uri="{BB962C8B-B14F-4D97-AF65-F5344CB8AC3E}">
        <p14:creationId xmlns:p14="http://schemas.microsoft.com/office/powerpoint/2010/main" val="1435047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400,000 years temperature rose and fell in 100,000 year cycles. Each previous warming period had higher temperatures than the 20th century and were entirely naturally driven, much like our current increase.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1683C2-3C36-4173-8EF7-0C227962DF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355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For more than 6,100 years (or 60%) of the current interglacial warm period, the temperature was warmer than it is today.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Of the 9 earlier significant periods of warming since the end of the last ice age, 5 had </a:t>
            </a:r>
            <a:r>
              <a:rPr lang="en-US" sz="1200" i="1" kern="1200" dirty="0">
                <a:solidFill>
                  <a:schemeClr val="tx1"/>
                </a:solidFill>
                <a:effectLst/>
                <a:latin typeface="+mn-lt"/>
                <a:ea typeface="+mn-ea"/>
                <a:cs typeface="+mn-cs"/>
              </a:rPr>
              <a:t>higher rates </a:t>
            </a:r>
            <a:r>
              <a:rPr lang="en-US" sz="1200" kern="1200" dirty="0">
                <a:solidFill>
                  <a:schemeClr val="tx1"/>
                </a:solidFill>
                <a:effectLst/>
                <a:latin typeface="+mn-lt"/>
                <a:ea typeface="+mn-ea"/>
                <a:cs typeface="+mn-cs"/>
              </a:rPr>
              <a:t>of temperature increase &amp; 7 had </a:t>
            </a:r>
            <a:r>
              <a:rPr lang="en-US" sz="1200" i="1" kern="1200" dirty="0">
                <a:solidFill>
                  <a:schemeClr val="tx1"/>
                </a:solidFill>
                <a:effectLst/>
                <a:latin typeface="+mn-lt"/>
                <a:ea typeface="+mn-ea"/>
                <a:cs typeface="+mn-cs"/>
              </a:rPr>
              <a:t>larger total increases</a:t>
            </a:r>
            <a:r>
              <a:rPr lang="en-US" sz="1200" kern="1200" dirty="0">
                <a:solidFill>
                  <a:schemeClr val="tx1"/>
                </a:solidFill>
                <a:effectLst/>
                <a:latin typeface="+mn-lt"/>
                <a:ea typeface="+mn-ea"/>
                <a:cs typeface="+mn-cs"/>
              </a:rPr>
              <a:t> in temperature.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Each of the previous warming cycles experienced significantly higher temperatures than today &amp; were 100% naturally driven. </a:t>
            </a:r>
            <a:endParaRPr lang="en-US" dirty="0"/>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631606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Nearly all great advances in civilization and the human condition occurred during warm periods. Conversely, during cold periods, the human condition declined, accompanied by famine, disease and mass depopulation. </a:t>
            </a:r>
            <a:endParaRPr lang="en-US" dirty="0"/>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pPr>
                <a:defRPr/>
              </a:pPr>
              <a:t>13</a:t>
            </a:fld>
            <a:endParaRPr lang="en-US" dirty="0"/>
          </a:p>
        </p:txBody>
      </p:sp>
    </p:spTree>
    <p:extLst>
      <p:ext uri="{BB962C8B-B14F-4D97-AF65-F5344CB8AC3E}">
        <p14:creationId xmlns:p14="http://schemas.microsoft.com/office/powerpoint/2010/main" val="3288625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data reveals that droughts across the world have been in long-term decline.</a:t>
            </a:r>
            <a:endParaRPr lang="en-US" dirty="0"/>
          </a:p>
        </p:txBody>
      </p:sp>
      <p:sp>
        <p:nvSpPr>
          <p:cNvPr id="4" name="Slide Number Placeholder 3"/>
          <p:cNvSpPr>
            <a:spLocks noGrp="1"/>
          </p:cNvSpPr>
          <p:nvPr>
            <p:ph type="sldNum" sz="quarter" idx="10"/>
          </p:nvPr>
        </p:nvSpPr>
        <p:spPr/>
        <p:txBody>
          <a:bodyPr/>
          <a:lstStyle/>
          <a:p>
            <a:fld id="{8F6809B5-E5AF-478A-9889-B2173F15461D}" type="slidenum">
              <a:rPr lang="en-US" smtClean="0"/>
              <a:t>14</a:t>
            </a:fld>
            <a:endParaRPr lang="en-US"/>
          </a:p>
        </p:txBody>
      </p:sp>
    </p:spTree>
    <p:extLst>
      <p:ext uri="{BB962C8B-B14F-4D97-AF65-F5344CB8AC3E}">
        <p14:creationId xmlns:p14="http://schemas.microsoft.com/office/powerpoint/2010/main" val="377991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review of the most severe and persistent droughts of the 20th Century ID’d 30 of them. Curiously, nearly 75% of the droughts occurred before 1960, and well before the bulk of the surge in atmospheric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We are witnessing a significant decline in droughts, while both temperature and carbon dioxide increase, likely due to a combination of CO2 fertilization and rising temperatures.</a:t>
            </a:r>
            <a:endParaRPr lang="en-US" dirty="0"/>
          </a:p>
        </p:txBody>
      </p:sp>
      <p:sp>
        <p:nvSpPr>
          <p:cNvPr id="4" name="Slide Number Placeholder 3"/>
          <p:cNvSpPr>
            <a:spLocks noGrp="1"/>
          </p:cNvSpPr>
          <p:nvPr>
            <p:ph type="sldNum" sz="quarter" idx="10"/>
          </p:nvPr>
        </p:nvSpPr>
        <p:spPr/>
        <p:txBody>
          <a:bodyPr/>
          <a:lstStyle/>
          <a:p>
            <a:fld id="{8F6809B5-E5AF-478A-9889-B2173F15461D}" type="slidenum">
              <a:rPr lang="en-US" smtClean="0"/>
              <a:t>15</a:t>
            </a:fld>
            <a:endParaRPr lang="en-US"/>
          </a:p>
        </p:txBody>
      </p:sp>
    </p:spTree>
    <p:extLst>
      <p:ext uri="{BB962C8B-B14F-4D97-AF65-F5344CB8AC3E}">
        <p14:creationId xmlns:p14="http://schemas.microsoft.com/office/powerpoint/2010/main" val="3926927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authors attributed the decline area burned by forest fires primarily to rising soil moisture content world-wide driven by increasing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concentrations &amp; warming-driven water vapor increase.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fertilization has probably been suppressing fires since significant amounts of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began being added to the atmosphere in the 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a:t>
            </a:r>
          </a:p>
          <a:p>
            <a:endParaRPr lang="en-US" dirty="0"/>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098972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NASA, Earth has been </a:t>
            </a:r>
            <a:r>
              <a:rPr lang="en-US" sz="1200" i="1" kern="1200" dirty="0">
                <a:solidFill>
                  <a:schemeClr val="tx1"/>
                </a:solidFill>
                <a:effectLst/>
                <a:latin typeface="+mn-lt"/>
                <a:ea typeface="+mn-ea"/>
                <a:cs typeface="+mn-cs"/>
              </a:rPr>
              <a:t>growing greener</a:t>
            </a:r>
            <a:r>
              <a:rPr lang="en-US" sz="1200" kern="1200" dirty="0">
                <a:solidFill>
                  <a:schemeClr val="tx1"/>
                </a:solidFill>
                <a:effectLst/>
                <a:latin typeface="+mn-lt"/>
                <a:ea typeface="+mn-ea"/>
                <a:cs typeface="+mn-cs"/>
              </a:rPr>
              <a:t>, not turning into a desert. Importantly, the authors (Zhu 2016) attribute the bulk of the greening to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fertilization effect. They estimate that 25 to 50% of the Earth is “greening” with only 4% experiencing “desertification.”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99771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world’s remarkable ability to increase food production year after year is attributable to mechanization, agricultural innovation,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fertilization and warmer weather. World grain production and amount harvested per acre show that crop and food production has steadily increased, with only positive effects from our changing climate. Warming weather provides longer growing seasons. </a:t>
            </a:r>
          </a:p>
          <a:p>
            <a:endParaRPr lang="en-US" dirty="0"/>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pPr>
                <a:defRPr/>
              </a:pPr>
              <a:t>18</a:t>
            </a:fld>
            <a:endParaRPr lang="en-US" dirty="0"/>
          </a:p>
        </p:txBody>
      </p:sp>
    </p:spTree>
    <p:extLst>
      <p:ext uri="{BB962C8B-B14F-4D97-AF65-F5344CB8AC3E}">
        <p14:creationId xmlns:p14="http://schemas.microsoft.com/office/powerpoint/2010/main" val="2113955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the lower 48 states of the U.S. have seen an 80-year decline in extreme heat. </a:t>
            </a:r>
          </a:p>
          <a:p>
            <a:endParaRPr lang="en-US" dirty="0"/>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pPr>
                <a:defRPr/>
              </a:pPr>
              <a:t>19</a:t>
            </a:fld>
            <a:endParaRPr lang="en-US" dirty="0"/>
          </a:p>
        </p:txBody>
      </p:sp>
    </p:spTree>
    <p:extLst>
      <p:ext uri="{BB962C8B-B14F-4D97-AF65-F5344CB8AC3E}">
        <p14:creationId xmlns:p14="http://schemas.microsoft.com/office/powerpoint/2010/main" val="196555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40% increase in atmospheric CO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concentration, from 280 ppm in 1750 to 406 ppm in 2017, is widely accepted to be mainly man-made. Note that the red line is minimum CO2 needed for most plant life. We came within 30 ppm of total planetary annihilation of all higher life on Earth at the end of the last Ice Age, which was the lowest in Earth’s history. </a:t>
            </a:r>
            <a:endParaRPr lang="en-US" dirty="0"/>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pPr>
                <a:defRPr/>
              </a:pPr>
              <a:t>2</a:t>
            </a:fld>
            <a:endParaRPr lang="en-US" dirty="0"/>
          </a:p>
        </p:txBody>
      </p:sp>
    </p:spTree>
    <p:extLst>
      <p:ext uri="{BB962C8B-B14F-4D97-AF65-F5344CB8AC3E}">
        <p14:creationId xmlns:p14="http://schemas.microsoft.com/office/powerpoint/2010/main" val="288559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has been a long-term decline in tornado activity. The year 2016 ended with the lowest tornado count that NOAA has ever recorded </a:t>
            </a:r>
            <a:endParaRPr lang="en-US" dirty="0"/>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pPr>
                <a:defRPr/>
              </a:pPr>
              <a:t>20</a:t>
            </a:fld>
            <a:endParaRPr lang="en-US" dirty="0"/>
          </a:p>
        </p:txBody>
      </p:sp>
    </p:spTree>
    <p:extLst>
      <p:ext uri="{BB962C8B-B14F-4D97-AF65-F5344CB8AC3E}">
        <p14:creationId xmlns:p14="http://schemas.microsoft.com/office/powerpoint/2010/main" val="4264120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at least three times as many polar bears today as in 1960. A recent review of Canadian polar bears found stable or increasing numbers in 12 of 13 sub-populations (York 2016). The researchers concluded: “We do not find support for the perspective that polar bears within or shared with Canada are currently in any sort of climate crisis.” </a:t>
            </a:r>
            <a:endParaRPr lang="en-US" dirty="0"/>
          </a:p>
        </p:txBody>
      </p:sp>
      <p:sp>
        <p:nvSpPr>
          <p:cNvPr id="4" name="Slide Number Placeholder 3"/>
          <p:cNvSpPr>
            <a:spLocks noGrp="1"/>
          </p:cNvSpPr>
          <p:nvPr>
            <p:ph type="sldNum" sz="quarter" idx="10"/>
          </p:nvPr>
        </p:nvSpPr>
        <p:spPr/>
        <p:txBody>
          <a:bodyPr/>
          <a:lstStyle/>
          <a:p>
            <a:fld id="{2CD40B56-7F0B-49E2-A642-84DDD89528EE}" type="slidenum">
              <a:rPr lang="en-US" smtClean="0"/>
              <a:t>21</a:t>
            </a:fld>
            <a:endParaRPr lang="en-US"/>
          </a:p>
        </p:txBody>
      </p:sp>
    </p:spTree>
    <p:extLst>
      <p:ext uri="{BB962C8B-B14F-4D97-AF65-F5344CB8AC3E}">
        <p14:creationId xmlns:p14="http://schemas.microsoft.com/office/powerpoint/2010/main" val="644336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the early Paleozoic era,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usually exceeded 4,000 ppm, (10x today) yet the oceans never became acidic, as evidenced by deposition of carbonate rocks that dominated that time frame. </a:t>
            </a:r>
            <a:endParaRPr lang="en-US" dirty="0"/>
          </a:p>
        </p:txBody>
      </p:sp>
      <p:sp>
        <p:nvSpPr>
          <p:cNvPr id="4" name="Slide Number Placeholder 3"/>
          <p:cNvSpPr>
            <a:spLocks noGrp="1"/>
          </p:cNvSpPr>
          <p:nvPr>
            <p:ph type="sldNum" sz="quarter" idx="10"/>
          </p:nvPr>
        </p:nvSpPr>
        <p:spPr/>
        <p:txBody>
          <a:bodyPr/>
          <a:lstStyle/>
          <a:p>
            <a:fld id="{8F6809B5-E5AF-478A-9889-B2173F15461D}" type="slidenum">
              <a:rPr lang="en-US" smtClean="0"/>
              <a:t>22</a:t>
            </a:fld>
            <a:endParaRPr lang="en-US"/>
          </a:p>
        </p:txBody>
      </p:sp>
    </p:spTree>
    <p:extLst>
      <p:ext uri="{BB962C8B-B14F-4D97-AF65-F5344CB8AC3E}">
        <p14:creationId xmlns:p14="http://schemas.microsoft.com/office/powerpoint/2010/main" val="2825566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Antarctic ice is increasing… by a lot. Focus of climate alarmists is on the Antarctic Peninsula and the ice shelves there. The reason is that it is the only portion of the continent that is warming, representing about 2% of the continent and due to ocean currents. </a:t>
            </a:r>
          </a:p>
        </p:txBody>
      </p:sp>
      <p:sp>
        <p:nvSpPr>
          <p:cNvPr id="4" name="Slide Number Placeholder 3"/>
          <p:cNvSpPr>
            <a:spLocks noGrp="1"/>
          </p:cNvSpPr>
          <p:nvPr>
            <p:ph type="sldNum" sz="quarter" idx="10"/>
          </p:nvPr>
        </p:nvSpPr>
        <p:spPr/>
        <p:txBody>
          <a:bodyPr/>
          <a:lstStyle/>
          <a:p>
            <a:fld id="{8F6809B5-E5AF-478A-9889-B2173F15461D}" type="slidenum">
              <a:rPr lang="en-US" smtClean="0"/>
              <a:t>23</a:t>
            </a:fld>
            <a:endParaRPr lang="en-US"/>
          </a:p>
        </p:txBody>
      </p:sp>
    </p:spTree>
    <p:extLst>
      <p:ext uri="{BB962C8B-B14F-4D97-AF65-F5344CB8AC3E}">
        <p14:creationId xmlns:p14="http://schemas.microsoft.com/office/powerpoint/2010/main" val="267236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IPCC has been compelled to reduce its sea-level predictions in each successive five-year </a:t>
            </a:r>
            <a:r>
              <a:rPr lang="en-US" sz="1200" i="1" kern="1200" dirty="0">
                <a:solidFill>
                  <a:schemeClr val="tx1"/>
                </a:solidFill>
                <a:effectLst/>
                <a:latin typeface="+mn-lt"/>
                <a:ea typeface="+mn-ea"/>
                <a:cs typeface="+mn-cs"/>
              </a:rPr>
              <a:t>Assessment Report, </a:t>
            </a:r>
            <a:r>
              <a:rPr lang="en-US" sz="1200" i="0" kern="1200" dirty="0">
                <a:solidFill>
                  <a:schemeClr val="tx1"/>
                </a:solidFill>
                <a:effectLst/>
                <a:latin typeface="+mn-lt"/>
                <a:ea typeface="+mn-ea"/>
                <a:cs typeface="+mn-cs"/>
              </a:rPr>
              <a:t>due to actual evidence and contrary to projections. The current projection is still wrong, just not as wrong as earlier ones. </a:t>
            </a:r>
            <a:endParaRPr lang="en-US" i="0" dirty="0"/>
          </a:p>
        </p:txBody>
      </p:sp>
      <p:sp>
        <p:nvSpPr>
          <p:cNvPr id="4" name="Slide Number Placeholder 3"/>
          <p:cNvSpPr>
            <a:spLocks noGrp="1"/>
          </p:cNvSpPr>
          <p:nvPr>
            <p:ph type="sldNum" sz="quarter" idx="10"/>
          </p:nvPr>
        </p:nvSpPr>
        <p:spPr/>
        <p:txBody>
          <a:bodyPr/>
          <a:lstStyle/>
          <a:p>
            <a:fld id="{8F6809B5-E5AF-478A-9889-B2173F15461D}" type="slidenum">
              <a:rPr lang="en-US" smtClean="0"/>
              <a:t>24</a:t>
            </a:fld>
            <a:endParaRPr lang="en-US"/>
          </a:p>
        </p:txBody>
      </p:sp>
    </p:spTree>
    <p:extLst>
      <p:ext uri="{BB962C8B-B14F-4D97-AF65-F5344CB8AC3E}">
        <p14:creationId xmlns:p14="http://schemas.microsoft.com/office/powerpoint/2010/main" val="4219638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Sea-level rise began more than 15,000 years ago, as we began to creep out of the last ice age. Data points for this chart are at 1,500 year increments, so smaller fluctuations of sea-level are not captured. Example: Medieval Warm Period rise and Little Ice Age drop are not captured in this data-set.</a:t>
            </a:r>
          </a:p>
        </p:txBody>
      </p:sp>
      <p:sp>
        <p:nvSpPr>
          <p:cNvPr id="4" name="Slide Number Placeholder 3"/>
          <p:cNvSpPr>
            <a:spLocks noGrp="1"/>
          </p:cNvSpPr>
          <p:nvPr>
            <p:ph type="sldNum" sz="quarter" idx="10"/>
          </p:nvPr>
        </p:nvSpPr>
        <p:spPr/>
        <p:txBody>
          <a:bodyPr/>
          <a:lstStyle/>
          <a:p>
            <a:fld id="{8F6809B5-E5AF-478A-9889-B2173F15461D}" type="slidenum">
              <a:rPr lang="en-US" smtClean="0"/>
              <a:t>25</a:t>
            </a:fld>
            <a:endParaRPr lang="en-US"/>
          </a:p>
        </p:txBody>
      </p:sp>
    </p:spTree>
    <p:extLst>
      <p:ext uri="{BB962C8B-B14F-4D97-AF65-F5344CB8AC3E}">
        <p14:creationId xmlns:p14="http://schemas.microsoft.com/office/powerpoint/2010/main" val="226207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last 140 million years of CO2 concentration shows a nearly linear decline from 4,000 ppm to levels near to the “line of death” of 150 ppm, below which most plant life cannot exist. Reaching that level would be a true climate apocalypse. </a:t>
            </a:r>
            <a:endParaRPr lang="en-US" dirty="0"/>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pPr>
                <a:defRPr/>
              </a:pPr>
              <a:t>3</a:t>
            </a:fld>
            <a:endParaRPr lang="en-US" dirty="0"/>
          </a:p>
        </p:txBody>
      </p:sp>
    </p:spTree>
    <p:extLst>
      <p:ext uri="{BB962C8B-B14F-4D97-AF65-F5344CB8AC3E}">
        <p14:creationId xmlns:p14="http://schemas.microsoft.com/office/powerpoint/2010/main" val="3707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current geologic period has the lowest average CO</a:t>
            </a:r>
            <a:r>
              <a:rPr lang="en-US" baseline="-25000" dirty="0"/>
              <a:t>2</a:t>
            </a:r>
            <a:r>
              <a:rPr lang="en-US" dirty="0"/>
              <a:t> levels in all of Earth’s long history. The average CO</a:t>
            </a:r>
            <a:r>
              <a:rPr lang="en-US" baseline="-25000" dirty="0"/>
              <a:t>2</a:t>
            </a:r>
            <a:r>
              <a:rPr lang="en-US" dirty="0"/>
              <a:t> concentration for the 600 million previous years was 2,600 ppm. We are not in an era of extraordinarily high CO</a:t>
            </a:r>
            <a:r>
              <a:rPr lang="en-US" baseline="-25000" dirty="0"/>
              <a:t>2</a:t>
            </a:r>
            <a:r>
              <a:rPr lang="en-US" dirty="0"/>
              <a:t>, we are in an era of CO</a:t>
            </a:r>
            <a:r>
              <a:rPr lang="en-US" baseline="-25000" dirty="0"/>
              <a:t>2</a:t>
            </a:r>
            <a:r>
              <a:rPr lang="en-US" dirty="0"/>
              <a:t> starvation.</a:t>
            </a:r>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pPr>
                <a:defRPr/>
              </a:pPr>
              <a:t>4</a:t>
            </a:fld>
            <a:endParaRPr lang="en-US" dirty="0"/>
          </a:p>
        </p:txBody>
      </p:sp>
    </p:spTree>
    <p:extLst>
      <p:ext uri="{BB962C8B-B14F-4D97-AF65-F5344CB8AC3E}">
        <p14:creationId xmlns:p14="http://schemas.microsoft.com/office/powerpoint/2010/main" val="94455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current geologic period (Quaternary) has the lowest CO2 levels in all of Earth’s long history. The average CO2 concentration prior to the Quaternary and dating back to the </a:t>
            </a:r>
            <a:r>
              <a:rPr lang="en-US" dirty="0" err="1"/>
              <a:t>PreCambrian</a:t>
            </a:r>
            <a:r>
              <a:rPr lang="en-US" dirty="0"/>
              <a:t> was 2,600 ppm. Our current level of ~406 ppm (January 2017) is tiny in comparison to Earth’s historical levels. </a:t>
            </a:r>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pPr>
                <a:defRPr/>
              </a:pPr>
              <a:t>5</a:t>
            </a:fld>
            <a:endParaRPr lang="en-US" dirty="0"/>
          </a:p>
        </p:txBody>
      </p:sp>
    </p:spTree>
    <p:extLst>
      <p:ext uri="{BB962C8B-B14F-4D97-AF65-F5344CB8AC3E}">
        <p14:creationId xmlns:p14="http://schemas.microsoft.com/office/powerpoint/2010/main" val="64169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pPr>
                <a:defRPr/>
              </a:pPr>
              <a:t>6</a:t>
            </a:fld>
            <a:endParaRPr lang="en-US" dirty="0"/>
          </a:p>
        </p:txBody>
      </p:sp>
    </p:spTree>
    <p:extLst>
      <p:ext uri="{BB962C8B-B14F-4D97-AF65-F5344CB8AC3E}">
        <p14:creationId xmlns:p14="http://schemas.microsoft.com/office/powerpoint/2010/main" val="344791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Significant carbon dioxide emissions didn’t start ramping up until shortly after the end of the Second World War. Yet, since 1945, more than 70% of that time frame included periods of either declining or flat temperatures.</a:t>
            </a:r>
          </a:p>
          <a:p>
            <a:r>
              <a:rPr lang="en-US" sz="1200" b="0" i="0" u="none" strike="noStrike" kern="1200" baseline="0" dirty="0">
                <a:solidFill>
                  <a:schemeClr val="tx1"/>
                </a:solidFill>
                <a:latin typeface="+mn-lt"/>
                <a:ea typeface="+mn-ea"/>
                <a:cs typeface="+mn-cs"/>
              </a:rPr>
              <a:t>During two long periods of time from 1945 to 1979 and from 1998 to 2015,</a:t>
            </a:r>
          </a:p>
          <a:p>
            <a:r>
              <a:rPr lang="en-US" sz="1200" b="0" i="0" u="none" strike="noStrike" kern="1200" baseline="0" dirty="0">
                <a:solidFill>
                  <a:schemeClr val="tx1"/>
                </a:solidFill>
                <a:latin typeface="+mn-lt"/>
                <a:ea typeface="+mn-ea"/>
                <a:cs typeface="+mn-cs"/>
              </a:rPr>
              <a:t>temperatures either ceased increasing or actually fell. Both of these long periods coincided with rising CO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If CO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is driving dangerous warming, as the promoters of catastrophic anthropogenic global warming (CAGW) would have us believe, why did more than 70% of the postwar period show stable or even falling temperatures despite the fact that CO2 concentrations were inexorably rising? </a:t>
            </a:r>
            <a:endParaRPr lang="en-US" dirty="0"/>
          </a:p>
        </p:txBody>
      </p:sp>
      <p:sp>
        <p:nvSpPr>
          <p:cNvPr id="4" name="Slide Number Placeholder 3"/>
          <p:cNvSpPr>
            <a:spLocks noGrp="1"/>
          </p:cNvSpPr>
          <p:nvPr>
            <p:ph type="sldNum" sz="quarter" idx="10"/>
          </p:nvPr>
        </p:nvSpPr>
        <p:spPr/>
        <p:txBody>
          <a:bodyPr/>
          <a:lstStyle/>
          <a:p>
            <a:fld id="{8F6809B5-E5AF-478A-9889-B2173F15461D}" type="slidenum">
              <a:rPr lang="en-US" smtClean="0"/>
              <a:t>7</a:t>
            </a:fld>
            <a:endParaRPr lang="en-US"/>
          </a:p>
        </p:txBody>
      </p:sp>
    </p:spTree>
    <p:extLst>
      <p:ext uri="{BB962C8B-B14F-4D97-AF65-F5344CB8AC3E}">
        <p14:creationId xmlns:p14="http://schemas.microsoft.com/office/powerpoint/2010/main" val="232131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in 1998, an 18 year period began in which temperature stopped increasing, all the while CO2 continued rising, known as the “Inconvenient Pause.” If you can’t explain the pause, you can’t explain the cause. (Hockey Schtick)</a:t>
            </a:r>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pPr>
                <a:defRPr/>
              </a:pPr>
              <a:t>8</a:t>
            </a:fld>
            <a:endParaRPr lang="en-US" dirty="0"/>
          </a:p>
        </p:txBody>
      </p:sp>
    </p:spTree>
    <p:extLst>
      <p:ext uri="{BB962C8B-B14F-4D97-AF65-F5344CB8AC3E}">
        <p14:creationId xmlns:p14="http://schemas.microsoft.com/office/powerpoint/2010/main" val="63972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current warming trend began in the year 1695 and the rate of warming for the next 40 years was the highest since that time and four times the rate of warming in the 20</a:t>
            </a:r>
            <a:r>
              <a:rPr lang="en-US" baseline="30000" dirty="0"/>
              <a:t>th</a:t>
            </a:r>
            <a:r>
              <a:rPr lang="en-US" dirty="0"/>
              <a:t> Century. </a:t>
            </a:r>
          </a:p>
        </p:txBody>
      </p:sp>
      <p:sp>
        <p:nvSpPr>
          <p:cNvPr id="4" name="Slide Number Placeholder 3"/>
          <p:cNvSpPr>
            <a:spLocks noGrp="1"/>
          </p:cNvSpPr>
          <p:nvPr>
            <p:ph type="sldNum" sz="quarter" idx="10"/>
          </p:nvPr>
        </p:nvSpPr>
        <p:spPr/>
        <p:txBody>
          <a:bodyPr/>
          <a:lstStyle/>
          <a:p>
            <a:pPr>
              <a:defRPr/>
            </a:pPr>
            <a:fld id="{8E1683C2-3C36-4173-8EF7-0C227962DF6F}" type="slidenum">
              <a:rPr lang="en-US" smtClean="0"/>
              <a:pPr>
                <a:defRPr/>
              </a:pPr>
              <a:t>9</a:t>
            </a:fld>
            <a:endParaRPr lang="en-US" dirty="0"/>
          </a:p>
        </p:txBody>
      </p:sp>
    </p:spTree>
    <p:extLst>
      <p:ext uri="{BB962C8B-B14F-4D97-AF65-F5344CB8AC3E}">
        <p14:creationId xmlns:p14="http://schemas.microsoft.com/office/powerpoint/2010/main" val="228382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C97AED5-F675-4C27-9DF6-34A3EEF7D733}" type="datetime1">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91F6-AE0F-4DDE-861E-E047BBC9B4D4}" type="slidenum">
              <a:rPr lang="en-US" smtClean="0"/>
              <a:t>‹#›</a:t>
            </a:fld>
            <a:endParaRPr lang="en-US"/>
          </a:p>
        </p:txBody>
      </p:sp>
    </p:spTree>
    <p:extLst>
      <p:ext uri="{BB962C8B-B14F-4D97-AF65-F5344CB8AC3E}">
        <p14:creationId xmlns:p14="http://schemas.microsoft.com/office/powerpoint/2010/main" val="75080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CE370-35F7-4E7D-97BE-E2FD2C707CD3}" type="datetime1">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91F6-AE0F-4DDE-861E-E047BBC9B4D4}" type="slidenum">
              <a:rPr lang="en-US" smtClean="0"/>
              <a:t>‹#›</a:t>
            </a:fld>
            <a:endParaRPr lang="en-US"/>
          </a:p>
        </p:txBody>
      </p:sp>
    </p:spTree>
    <p:extLst>
      <p:ext uri="{BB962C8B-B14F-4D97-AF65-F5344CB8AC3E}">
        <p14:creationId xmlns:p14="http://schemas.microsoft.com/office/powerpoint/2010/main" val="337642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60FB7-C0F9-40BE-AC99-525706014C05}" type="datetime1">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91F6-AE0F-4DDE-861E-E047BBC9B4D4}" type="slidenum">
              <a:rPr lang="en-US" smtClean="0"/>
              <a:t>‹#›</a:t>
            </a:fld>
            <a:endParaRPr lang="en-US"/>
          </a:p>
        </p:txBody>
      </p:sp>
    </p:spTree>
    <p:extLst>
      <p:ext uri="{BB962C8B-B14F-4D97-AF65-F5344CB8AC3E}">
        <p14:creationId xmlns:p14="http://schemas.microsoft.com/office/powerpoint/2010/main" val="4021952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2"/>
            <a:ext cx="2133600" cy="365125"/>
          </a:xfrm>
          <a:prstGeom prst="rect">
            <a:avLst/>
          </a:prstGeom>
        </p:spPr>
        <p:txBody>
          <a:bodyPr/>
          <a:lstStyle>
            <a:lvl1pPr>
              <a:defRPr/>
            </a:lvl1pPr>
          </a:lstStyle>
          <a:p>
            <a:pPr>
              <a:defRPr/>
            </a:pPr>
            <a:fld id="{E821828C-7310-4D89-8E70-2579822422E4}" type="datetime1">
              <a:rPr lang="en-US" smtClean="0"/>
              <a:t>8/6/2018</a:t>
            </a:fld>
            <a:endParaRPr lang="en-US" dirty="0"/>
          </a:p>
        </p:txBody>
      </p:sp>
      <p:sp>
        <p:nvSpPr>
          <p:cNvPr id="3" name="Footer Placeholder 21"/>
          <p:cNvSpPr>
            <a:spLocks noGrp="1"/>
          </p:cNvSpPr>
          <p:nvPr>
            <p:ph type="ftr" sz="quarter" idx="11"/>
          </p:nvPr>
        </p:nvSpPr>
        <p:spPr>
          <a:xfrm>
            <a:off x="2667000" y="6356352"/>
            <a:ext cx="3352800" cy="365125"/>
          </a:xfrm>
          <a:prstGeom prst="rect">
            <a:avLst/>
          </a:prstGeom>
        </p:spPr>
        <p:txBody>
          <a:bodyPr/>
          <a:lstStyle>
            <a:lvl1pPr>
              <a:defRPr/>
            </a:lvl1pPr>
          </a:lstStyle>
          <a:p>
            <a:pPr>
              <a:defRPr/>
            </a:pPr>
            <a:endParaRPr lang="en-US"/>
          </a:p>
        </p:txBody>
      </p:sp>
      <p:sp>
        <p:nvSpPr>
          <p:cNvPr id="4" name="Slide Number Placeholder 17"/>
          <p:cNvSpPr>
            <a:spLocks noGrp="1"/>
          </p:cNvSpPr>
          <p:nvPr>
            <p:ph type="sldNum" sz="quarter" idx="12"/>
          </p:nvPr>
        </p:nvSpPr>
        <p:spPr>
          <a:xfrm>
            <a:off x="7924800" y="6356352"/>
            <a:ext cx="762000" cy="365125"/>
          </a:xfrm>
          <a:prstGeom prst="rect">
            <a:avLst/>
          </a:prstGeom>
        </p:spPr>
        <p:txBody>
          <a:bodyPr/>
          <a:lstStyle>
            <a:lvl1pPr>
              <a:defRPr/>
            </a:lvl1pPr>
          </a:lstStyle>
          <a:p>
            <a:pPr>
              <a:defRPr/>
            </a:pPr>
            <a:fld id="{2274FE5F-A505-4BED-9FB0-BCD6FE98AEC0}" type="slidenum">
              <a:rPr lang="en-US"/>
              <a:pPr>
                <a:defRPr/>
              </a:pPr>
              <a:t>‹#›</a:t>
            </a:fld>
            <a:endParaRPr lang="en-US" dirty="0"/>
          </a:p>
        </p:txBody>
      </p:sp>
    </p:spTree>
    <p:extLst>
      <p:ext uri="{BB962C8B-B14F-4D97-AF65-F5344CB8AC3E}">
        <p14:creationId xmlns:p14="http://schemas.microsoft.com/office/powerpoint/2010/main" val="968892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2"/>
            <a:ext cx="2133600" cy="365125"/>
          </a:xfrm>
          <a:prstGeom prst="rect">
            <a:avLst/>
          </a:prstGeom>
        </p:spPr>
        <p:txBody>
          <a:bodyPr/>
          <a:lstStyle>
            <a:lvl1pPr>
              <a:defRPr/>
            </a:lvl1pPr>
          </a:lstStyle>
          <a:p>
            <a:pPr>
              <a:defRPr/>
            </a:pPr>
            <a:fld id="{E821828C-7310-4D89-8E70-2579822422E4}" type="datetime1">
              <a:rPr lang="en-US" smtClean="0"/>
              <a:t>8/6/2018</a:t>
            </a:fld>
            <a:endParaRPr lang="en-US" dirty="0"/>
          </a:p>
        </p:txBody>
      </p:sp>
      <p:sp>
        <p:nvSpPr>
          <p:cNvPr id="3" name="Footer Placeholder 21"/>
          <p:cNvSpPr>
            <a:spLocks noGrp="1"/>
          </p:cNvSpPr>
          <p:nvPr>
            <p:ph type="ftr" sz="quarter" idx="11"/>
          </p:nvPr>
        </p:nvSpPr>
        <p:spPr>
          <a:xfrm>
            <a:off x="2667000" y="6356352"/>
            <a:ext cx="3352800" cy="365125"/>
          </a:xfrm>
          <a:prstGeom prst="rect">
            <a:avLst/>
          </a:prstGeom>
        </p:spPr>
        <p:txBody>
          <a:bodyPr/>
          <a:lstStyle>
            <a:lvl1pPr>
              <a:defRPr/>
            </a:lvl1pPr>
          </a:lstStyle>
          <a:p>
            <a:pPr>
              <a:defRPr/>
            </a:pPr>
            <a:endParaRPr lang="en-US"/>
          </a:p>
        </p:txBody>
      </p:sp>
      <p:sp>
        <p:nvSpPr>
          <p:cNvPr id="4" name="Slide Number Placeholder 17"/>
          <p:cNvSpPr>
            <a:spLocks noGrp="1"/>
          </p:cNvSpPr>
          <p:nvPr>
            <p:ph type="sldNum" sz="quarter" idx="12"/>
          </p:nvPr>
        </p:nvSpPr>
        <p:spPr>
          <a:xfrm>
            <a:off x="7924800" y="6356352"/>
            <a:ext cx="762000" cy="365125"/>
          </a:xfrm>
          <a:prstGeom prst="rect">
            <a:avLst/>
          </a:prstGeom>
        </p:spPr>
        <p:txBody>
          <a:bodyPr/>
          <a:lstStyle>
            <a:lvl1pPr>
              <a:defRPr/>
            </a:lvl1pPr>
          </a:lstStyle>
          <a:p>
            <a:pPr>
              <a:defRPr/>
            </a:pPr>
            <a:fld id="{2274FE5F-A505-4BED-9FB0-BCD6FE98AEC0}" type="slidenum">
              <a:rPr lang="en-US"/>
              <a:pPr>
                <a:defRPr/>
              </a:pPr>
              <a:t>‹#›</a:t>
            </a:fld>
            <a:endParaRPr lang="en-US" dirty="0"/>
          </a:p>
        </p:txBody>
      </p:sp>
    </p:spTree>
    <p:extLst>
      <p:ext uri="{BB962C8B-B14F-4D97-AF65-F5344CB8AC3E}">
        <p14:creationId xmlns:p14="http://schemas.microsoft.com/office/powerpoint/2010/main" val="2212184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701FAA3-6356-4DA5-A226-D6D929C1C6F3}" type="datetimeFigureOut">
              <a:rPr lang="en-US" smtClean="0"/>
              <a:t>8/6/2018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DD426CD-58A6-46FC-80A4-6AA47A79F436}" type="slidenum">
              <a:rPr lang="en-US" smtClean="0"/>
              <a:t>‹#›</a:t>
            </a:fld>
            <a:endParaRPr lang="en-US"/>
          </a:p>
        </p:txBody>
      </p:sp>
    </p:spTree>
    <p:extLst>
      <p:ext uri="{BB962C8B-B14F-4D97-AF65-F5344CB8AC3E}">
        <p14:creationId xmlns:p14="http://schemas.microsoft.com/office/powerpoint/2010/main" val="3616767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DCC7A-280F-4DE9-9DDC-99CFB5CA8E7B}"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5C2B9-9245-4A99-AAB6-6B59B0768187}" type="slidenum">
              <a:rPr lang="en-US" smtClean="0"/>
              <a:t>‹#›</a:t>
            </a:fld>
            <a:endParaRPr lang="en-US"/>
          </a:p>
        </p:txBody>
      </p:sp>
    </p:spTree>
    <p:extLst>
      <p:ext uri="{BB962C8B-B14F-4D97-AF65-F5344CB8AC3E}">
        <p14:creationId xmlns:p14="http://schemas.microsoft.com/office/powerpoint/2010/main" val="1218706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DCC7A-280F-4DE9-9DDC-99CFB5CA8E7B}"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5C2B9-9245-4A99-AAB6-6B59B0768187}" type="slidenum">
              <a:rPr lang="en-US" smtClean="0"/>
              <a:t>‹#›</a:t>
            </a:fld>
            <a:endParaRPr lang="en-US"/>
          </a:p>
        </p:txBody>
      </p:sp>
    </p:spTree>
    <p:extLst>
      <p:ext uri="{BB962C8B-B14F-4D97-AF65-F5344CB8AC3E}">
        <p14:creationId xmlns:p14="http://schemas.microsoft.com/office/powerpoint/2010/main" val="631612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DCC7A-280F-4DE9-9DDC-99CFB5CA8E7B}"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5C2B9-9245-4A99-AAB6-6B59B0768187}" type="slidenum">
              <a:rPr lang="en-US" smtClean="0"/>
              <a:t>‹#›</a:t>
            </a:fld>
            <a:endParaRPr lang="en-US"/>
          </a:p>
        </p:txBody>
      </p:sp>
    </p:spTree>
    <p:extLst>
      <p:ext uri="{BB962C8B-B14F-4D97-AF65-F5344CB8AC3E}">
        <p14:creationId xmlns:p14="http://schemas.microsoft.com/office/powerpoint/2010/main" val="2378468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DCC7A-280F-4DE9-9DDC-99CFB5CA8E7B}"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5C2B9-9245-4A99-AAB6-6B59B0768187}" type="slidenum">
              <a:rPr lang="en-US" smtClean="0"/>
              <a:t>‹#›</a:t>
            </a:fld>
            <a:endParaRPr lang="en-US"/>
          </a:p>
        </p:txBody>
      </p:sp>
    </p:spTree>
    <p:extLst>
      <p:ext uri="{BB962C8B-B14F-4D97-AF65-F5344CB8AC3E}">
        <p14:creationId xmlns:p14="http://schemas.microsoft.com/office/powerpoint/2010/main" val="4234230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DCC7A-280F-4DE9-9DDC-99CFB5CA8E7B}"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5C2B9-9245-4A99-AAB6-6B59B0768187}" type="slidenum">
              <a:rPr lang="en-US" smtClean="0"/>
              <a:t>‹#›</a:t>
            </a:fld>
            <a:endParaRPr lang="en-US"/>
          </a:p>
        </p:txBody>
      </p:sp>
    </p:spTree>
    <p:extLst>
      <p:ext uri="{BB962C8B-B14F-4D97-AF65-F5344CB8AC3E}">
        <p14:creationId xmlns:p14="http://schemas.microsoft.com/office/powerpoint/2010/main" val="180905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BF386D-D066-4A5B-8C1A-5F6B6597A2A4}" type="datetime1">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91F6-AE0F-4DDE-861E-E047BBC9B4D4}" type="slidenum">
              <a:rPr lang="en-US" smtClean="0"/>
              <a:t>‹#›</a:t>
            </a:fld>
            <a:endParaRPr lang="en-US"/>
          </a:p>
        </p:txBody>
      </p:sp>
    </p:spTree>
    <p:extLst>
      <p:ext uri="{BB962C8B-B14F-4D97-AF65-F5344CB8AC3E}">
        <p14:creationId xmlns:p14="http://schemas.microsoft.com/office/powerpoint/2010/main" val="351609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DCC7A-280F-4DE9-9DDC-99CFB5CA8E7B}"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5C2B9-9245-4A99-AAB6-6B59B0768187}" type="slidenum">
              <a:rPr lang="en-US" smtClean="0"/>
              <a:t>‹#›</a:t>
            </a:fld>
            <a:endParaRPr lang="en-US"/>
          </a:p>
        </p:txBody>
      </p:sp>
    </p:spTree>
    <p:extLst>
      <p:ext uri="{BB962C8B-B14F-4D97-AF65-F5344CB8AC3E}">
        <p14:creationId xmlns:p14="http://schemas.microsoft.com/office/powerpoint/2010/main" val="830792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DCC7A-280F-4DE9-9DDC-99CFB5CA8E7B}"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5C2B9-9245-4A99-AAB6-6B59B0768187}" type="slidenum">
              <a:rPr lang="en-US" smtClean="0"/>
              <a:t>‹#›</a:t>
            </a:fld>
            <a:endParaRPr lang="en-US"/>
          </a:p>
        </p:txBody>
      </p:sp>
    </p:spTree>
    <p:extLst>
      <p:ext uri="{BB962C8B-B14F-4D97-AF65-F5344CB8AC3E}">
        <p14:creationId xmlns:p14="http://schemas.microsoft.com/office/powerpoint/2010/main" val="3911140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DCC7A-280F-4DE9-9DDC-99CFB5CA8E7B}"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5C2B9-9245-4A99-AAB6-6B59B0768187}" type="slidenum">
              <a:rPr lang="en-US" smtClean="0"/>
              <a:t>‹#›</a:t>
            </a:fld>
            <a:endParaRPr lang="en-US"/>
          </a:p>
        </p:txBody>
      </p:sp>
    </p:spTree>
    <p:extLst>
      <p:ext uri="{BB962C8B-B14F-4D97-AF65-F5344CB8AC3E}">
        <p14:creationId xmlns:p14="http://schemas.microsoft.com/office/powerpoint/2010/main" val="936750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DCC7A-280F-4DE9-9DDC-99CFB5CA8E7B}"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5C2B9-9245-4A99-AAB6-6B59B0768187}" type="slidenum">
              <a:rPr lang="en-US" smtClean="0"/>
              <a:t>‹#›</a:t>
            </a:fld>
            <a:endParaRPr lang="en-US"/>
          </a:p>
        </p:txBody>
      </p:sp>
    </p:spTree>
    <p:extLst>
      <p:ext uri="{BB962C8B-B14F-4D97-AF65-F5344CB8AC3E}">
        <p14:creationId xmlns:p14="http://schemas.microsoft.com/office/powerpoint/2010/main" val="730943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DCC7A-280F-4DE9-9DDC-99CFB5CA8E7B}"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5C2B9-9245-4A99-AAB6-6B59B0768187}" type="slidenum">
              <a:rPr lang="en-US" smtClean="0"/>
              <a:t>‹#›</a:t>
            </a:fld>
            <a:endParaRPr lang="en-US"/>
          </a:p>
        </p:txBody>
      </p:sp>
    </p:spTree>
    <p:extLst>
      <p:ext uri="{BB962C8B-B14F-4D97-AF65-F5344CB8AC3E}">
        <p14:creationId xmlns:p14="http://schemas.microsoft.com/office/powerpoint/2010/main" val="2099507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DCC7A-280F-4DE9-9DDC-99CFB5CA8E7B}"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5C2B9-9245-4A99-AAB6-6B59B0768187}" type="slidenum">
              <a:rPr lang="en-US" smtClean="0"/>
              <a:t>‹#›</a:t>
            </a:fld>
            <a:endParaRPr lang="en-US"/>
          </a:p>
        </p:txBody>
      </p:sp>
    </p:spTree>
    <p:extLst>
      <p:ext uri="{BB962C8B-B14F-4D97-AF65-F5344CB8AC3E}">
        <p14:creationId xmlns:p14="http://schemas.microsoft.com/office/powerpoint/2010/main" val="410489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AFC05-F7B6-4BFD-A781-8DF51445768A}" type="datetime1">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91F6-AE0F-4DDE-861E-E047BBC9B4D4}" type="slidenum">
              <a:rPr lang="en-US" smtClean="0"/>
              <a:t>‹#›</a:t>
            </a:fld>
            <a:endParaRPr lang="en-US"/>
          </a:p>
        </p:txBody>
      </p:sp>
    </p:spTree>
    <p:extLst>
      <p:ext uri="{BB962C8B-B14F-4D97-AF65-F5344CB8AC3E}">
        <p14:creationId xmlns:p14="http://schemas.microsoft.com/office/powerpoint/2010/main" val="259305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5E95D1-7058-49F5-B8EA-7ED020A648A5}" type="datetime1">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91F6-AE0F-4DDE-861E-E047BBC9B4D4}" type="slidenum">
              <a:rPr lang="en-US" smtClean="0"/>
              <a:t>‹#›</a:t>
            </a:fld>
            <a:endParaRPr lang="en-US"/>
          </a:p>
        </p:txBody>
      </p:sp>
    </p:spTree>
    <p:extLst>
      <p:ext uri="{BB962C8B-B14F-4D97-AF65-F5344CB8AC3E}">
        <p14:creationId xmlns:p14="http://schemas.microsoft.com/office/powerpoint/2010/main" val="355857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08888-ED28-44ED-8519-BBEA82F7D3E5}" type="datetime1">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E91F6-AE0F-4DDE-861E-E047BBC9B4D4}" type="slidenum">
              <a:rPr lang="en-US" smtClean="0"/>
              <a:t>‹#›</a:t>
            </a:fld>
            <a:endParaRPr lang="en-US"/>
          </a:p>
        </p:txBody>
      </p:sp>
    </p:spTree>
    <p:extLst>
      <p:ext uri="{BB962C8B-B14F-4D97-AF65-F5344CB8AC3E}">
        <p14:creationId xmlns:p14="http://schemas.microsoft.com/office/powerpoint/2010/main" val="153264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B33868-43F9-4C54-9573-B4BDA0E41D66}" type="datetime1">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E91F6-AE0F-4DDE-861E-E047BBC9B4D4}" type="slidenum">
              <a:rPr lang="en-US" smtClean="0"/>
              <a:t>‹#›</a:t>
            </a:fld>
            <a:endParaRPr lang="en-US"/>
          </a:p>
        </p:txBody>
      </p:sp>
    </p:spTree>
    <p:extLst>
      <p:ext uri="{BB962C8B-B14F-4D97-AF65-F5344CB8AC3E}">
        <p14:creationId xmlns:p14="http://schemas.microsoft.com/office/powerpoint/2010/main" val="178604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D2062-6162-4C9B-9AEC-8BD09FAB7778}" type="datetime1">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E91F6-AE0F-4DDE-861E-E047BBC9B4D4}" type="slidenum">
              <a:rPr lang="en-US" smtClean="0"/>
              <a:t>‹#›</a:t>
            </a:fld>
            <a:endParaRPr lang="en-US"/>
          </a:p>
        </p:txBody>
      </p:sp>
    </p:spTree>
    <p:extLst>
      <p:ext uri="{BB962C8B-B14F-4D97-AF65-F5344CB8AC3E}">
        <p14:creationId xmlns:p14="http://schemas.microsoft.com/office/powerpoint/2010/main" val="326475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B561DB8-BCC7-4CC8-9CF2-D1D025FBB4A3}" type="datetime1">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91F6-AE0F-4DDE-861E-E047BBC9B4D4}" type="slidenum">
              <a:rPr lang="en-US" smtClean="0"/>
              <a:t>‹#›</a:t>
            </a:fld>
            <a:endParaRPr lang="en-US"/>
          </a:p>
        </p:txBody>
      </p:sp>
    </p:spTree>
    <p:extLst>
      <p:ext uri="{BB962C8B-B14F-4D97-AF65-F5344CB8AC3E}">
        <p14:creationId xmlns:p14="http://schemas.microsoft.com/office/powerpoint/2010/main" val="330514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3D2476C-AE29-448E-850D-8093FD44D92C}" type="datetime1">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91F6-AE0F-4DDE-861E-E047BBC9B4D4}" type="slidenum">
              <a:rPr lang="en-US" smtClean="0"/>
              <a:t>‹#›</a:t>
            </a:fld>
            <a:endParaRPr lang="en-US"/>
          </a:p>
        </p:txBody>
      </p:sp>
    </p:spTree>
    <p:extLst>
      <p:ext uri="{BB962C8B-B14F-4D97-AF65-F5344CB8AC3E}">
        <p14:creationId xmlns:p14="http://schemas.microsoft.com/office/powerpoint/2010/main" val="186304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E07B4B-E792-4CBC-B53C-41F388B87203}" type="datetime1">
              <a:rPr lang="en-US" smtClean="0"/>
              <a:t>8/6/2018</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8E91F6-AE0F-4DDE-861E-E047BBC9B4D4}" type="slidenum">
              <a:rPr lang="en-US" smtClean="0"/>
              <a:t>‹#›</a:t>
            </a:fld>
            <a:endParaRPr lang="en-US"/>
          </a:p>
        </p:txBody>
      </p:sp>
    </p:spTree>
    <p:extLst>
      <p:ext uri="{BB962C8B-B14F-4D97-AF65-F5344CB8AC3E}">
        <p14:creationId xmlns:p14="http://schemas.microsoft.com/office/powerpoint/2010/main" val="3966710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0" name="Title Placeholder 8"/>
          <p:cNvSpPr>
            <a:spLocks noGrp="1"/>
          </p:cNvSpPr>
          <p:nvPr>
            <p:ph type="title"/>
          </p:nvPr>
        </p:nvSpPr>
        <p:spPr bwMode="auto">
          <a:xfrm>
            <a:off x="457200" y="152400"/>
            <a:ext cx="8229600" cy="6096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a:t>Click to edit Master title style</a:t>
            </a:r>
          </a:p>
        </p:txBody>
      </p:sp>
      <p:sp>
        <p:nvSpPr>
          <p:cNvPr id="14341" name="Text Placeholder 29"/>
          <p:cNvSpPr>
            <a:spLocks noGrp="1"/>
          </p:cNvSpPr>
          <p:nvPr>
            <p:ph type="body" idx="1"/>
          </p:nvPr>
        </p:nvSpPr>
        <p:spPr bwMode="auto">
          <a:xfrm>
            <a:off x="457200" y="11430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21589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Lst>
  <p:hf hdr="0" ftr="0" dt="0"/>
  <p:txStyles>
    <p:titleStyle>
      <a:lvl1pPr algn="l" rtl="0" eaLnBrk="0" fontAlgn="base" hangingPunct="0">
        <a:spcBef>
          <a:spcPct val="0"/>
        </a:spcBef>
        <a:spcAft>
          <a:spcPct val="0"/>
        </a:spcAft>
        <a:defRPr sz="2100" kern="12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Calibri" pitchFamily="34" charset="0"/>
        </a:defRPr>
      </a:lvl2pPr>
      <a:lvl3pPr algn="l" rtl="0" eaLnBrk="0" fontAlgn="base" hangingPunct="0">
        <a:spcBef>
          <a:spcPct val="0"/>
        </a:spcBef>
        <a:spcAft>
          <a:spcPct val="0"/>
        </a:spcAft>
        <a:defRPr sz="2100">
          <a:solidFill>
            <a:schemeClr val="tx2"/>
          </a:solidFill>
          <a:latin typeface="Calibri" pitchFamily="34" charset="0"/>
        </a:defRPr>
      </a:lvl3pPr>
      <a:lvl4pPr algn="l" rtl="0" eaLnBrk="0" fontAlgn="base" hangingPunct="0">
        <a:spcBef>
          <a:spcPct val="0"/>
        </a:spcBef>
        <a:spcAft>
          <a:spcPct val="0"/>
        </a:spcAft>
        <a:defRPr sz="2100">
          <a:solidFill>
            <a:schemeClr val="tx2"/>
          </a:solidFill>
          <a:latin typeface="Calibri" pitchFamily="34" charset="0"/>
        </a:defRPr>
      </a:lvl4pPr>
      <a:lvl5pPr algn="l" rtl="0" eaLnBrk="0" fontAlgn="base" hangingPunct="0">
        <a:spcBef>
          <a:spcPct val="0"/>
        </a:spcBef>
        <a:spcAft>
          <a:spcPct val="0"/>
        </a:spcAft>
        <a:defRPr sz="2100">
          <a:solidFill>
            <a:schemeClr val="tx2"/>
          </a:solidFill>
          <a:latin typeface="Calibri" pitchFamily="34" charset="0"/>
        </a:defRPr>
      </a:lvl5pPr>
      <a:lvl6pPr marL="342900" algn="l" rtl="0" fontAlgn="base">
        <a:spcBef>
          <a:spcPct val="0"/>
        </a:spcBef>
        <a:spcAft>
          <a:spcPct val="0"/>
        </a:spcAft>
        <a:defRPr sz="2100">
          <a:solidFill>
            <a:schemeClr val="tx2"/>
          </a:solidFill>
          <a:latin typeface="Calibri" pitchFamily="34" charset="0"/>
        </a:defRPr>
      </a:lvl6pPr>
      <a:lvl7pPr marL="685800" algn="l" rtl="0" fontAlgn="base">
        <a:spcBef>
          <a:spcPct val="0"/>
        </a:spcBef>
        <a:spcAft>
          <a:spcPct val="0"/>
        </a:spcAft>
        <a:defRPr sz="2100">
          <a:solidFill>
            <a:schemeClr val="tx2"/>
          </a:solidFill>
          <a:latin typeface="Calibri" pitchFamily="34" charset="0"/>
        </a:defRPr>
      </a:lvl7pPr>
      <a:lvl8pPr marL="1028700" algn="l" rtl="0" fontAlgn="base">
        <a:spcBef>
          <a:spcPct val="0"/>
        </a:spcBef>
        <a:spcAft>
          <a:spcPct val="0"/>
        </a:spcAft>
        <a:defRPr sz="2100">
          <a:solidFill>
            <a:schemeClr val="tx2"/>
          </a:solidFill>
          <a:latin typeface="Calibri" pitchFamily="34" charset="0"/>
        </a:defRPr>
      </a:lvl8pPr>
      <a:lvl9pPr marL="1371600" algn="l" rtl="0" fontAlgn="base">
        <a:spcBef>
          <a:spcPct val="0"/>
        </a:spcBef>
        <a:spcAft>
          <a:spcPct val="0"/>
        </a:spcAft>
        <a:defRPr sz="2100">
          <a:solidFill>
            <a:schemeClr val="tx2"/>
          </a:solidFill>
          <a:latin typeface="Calibri" pitchFamily="34" charset="0"/>
        </a:defRPr>
      </a:lvl9pPr>
    </p:titleStyle>
    <p:bodyStyle>
      <a:lvl1pPr marL="204788" indent="-204788" algn="l" rtl="0" eaLnBrk="0" fontAlgn="base" hangingPunct="0">
        <a:spcBef>
          <a:spcPct val="20000"/>
        </a:spcBef>
        <a:spcAft>
          <a:spcPct val="0"/>
        </a:spcAft>
        <a:buClr>
          <a:schemeClr val="tx1"/>
        </a:buClr>
        <a:buFont typeface="Wingdings" pitchFamily="2" charset="2"/>
        <a:buChar char="§"/>
        <a:defRPr sz="900" kern="1200">
          <a:solidFill>
            <a:schemeClr val="tx1"/>
          </a:solidFill>
          <a:latin typeface="Calibri" pitchFamily="34" charset="0"/>
          <a:ea typeface="+mn-ea"/>
          <a:cs typeface="+mn-cs"/>
        </a:defRPr>
      </a:lvl1pPr>
      <a:lvl2pPr marL="479822" indent="-184547" algn="l" rtl="0" eaLnBrk="0" fontAlgn="base" hangingPunct="0">
        <a:spcBef>
          <a:spcPct val="20000"/>
        </a:spcBef>
        <a:spcAft>
          <a:spcPct val="0"/>
        </a:spcAft>
        <a:buClr>
          <a:schemeClr val="tx1"/>
        </a:buClr>
        <a:buFont typeface="Wingdings" pitchFamily="2" charset="2"/>
        <a:buChar char="§"/>
        <a:defRPr sz="900" kern="1200">
          <a:solidFill>
            <a:schemeClr val="tx1"/>
          </a:solidFill>
          <a:latin typeface="Calibri" pitchFamily="34" charset="0"/>
          <a:ea typeface="+mn-ea"/>
          <a:cs typeface="+mn-cs"/>
        </a:defRPr>
      </a:lvl2pPr>
      <a:lvl3pPr marL="685800" indent="-184547" algn="l" rtl="0" eaLnBrk="0" fontAlgn="base" hangingPunct="0">
        <a:spcBef>
          <a:spcPct val="20000"/>
        </a:spcBef>
        <a:spcAft>
          <a:spcPct val="0"/>
        </a:spcAft>
        <a:buClr>
          <a:schemeClr val="tx1"/>
        </a:buClr>
        <a:buFont typeface="Wingdings" pitchFamily="2" charset="2"/>
        <a:buChar char="§"/>
        <a:defRPr sz="900" kern="1200">
          <a:solidFill>
            <a:schemeClr val="tx1"/>
          </a:solidFill>
          <a:latin typeface="Calibri" pitchFamily="34" charset="0"/>
          <a:ea typeface="+mn-ea"/>
          <a:cs typeface="+mn-cs"/>
        </a:defRPr>
      </a:lvl3pPr>
      <a:lvl4pPr marL="890588" indent="-157163" algn="l" rtl="0" eaLnBrk="0" fontAlgn="base" hangingPunct="0">
        <a:spcBef>
          <a:spcPct val="20000"/>
        </a:spcBef>
        <a:spcAft>
          <a:spcPct val="0"/>
        </a:spcAft>
        <a:buClr>
          <a:schemeClr val="tx1"/>
        </a:buClr>
        <a:buFont typeface="Wingdings" pitchFamily="2" charset="2"/>
        <a:buChar char="§"/>
        <a:defRPr sz="900" kern="1200">
          <a:solidFill>
            <a:schemeClr val="tx1"/>
          </a:solidFill>
          <a:latin typeface="Calibri" pitchFamily="34" charset="0"/>
          <a:ea typeface="+mn-ea"/>
          <a:cs typeface="+mn-cs"/>
        </a:defRPr>
      </a:lvl4pPr>
      <a:lvl5pPr marL="1096566" indent="-157163" algn="l" rtl="0" eaLnBrk="0" fontAlgn="base" hangingPunct="0">
        <a:spcBef>
          <a:spcPct val="20000"/>
        </a:spcBef>
        <a:spcAft>
          <a:spcPct val="0"/>
        </a:spcAft>
        <a:buClr>
          <a:schemeClr val="tx1"/>
        </a:buClr>
        <a:buFont typeface="Wingdings" pitchFamily="2" charset="2"/>
        <a:buChar char="§"/>
        <a:defRPr sz="900" kern="1200">
          <a:solidFill>
            <a:schemeClr val="tx1"/>
          </a:solidFill>
          <a:latin typeface="Calibri" pitchFamily="34" charset="0"/>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CC7A-280F-4DE9-9DDC-99CFB5CA8E7B}" type="datetimeFigureOut">
              <a:rPr lang="en-US" smtClean="0"/>
              <a:t>8/6/2018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5C2B9-9245-4A99-AAB6-6B59B0768187}" type="slidenum">
              <a:rPr lang="en-US" smtClean="0"/>
              <a:t>‹#›</a:t>
            </a:fld>
            <a:endParaRPr lang="en-US"/>
          </a:p>
        </p:txBody>
      </p:sp>
    </p:spTree>
    <p:extLst>
      <p:ext uri="{BB962C8B-B14F-4D97-AF65-F5344CB8AC3E}">
        <p14:creationId xmlns:p14="http://schemas.microsoft.com/office/powerpoint/2010/main" val="14368423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CA8D6C-84DD-4E63-977E-6DE5658898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923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02EAD8-FA5A-4B49-934A-B4F5DA9D55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012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07F340-49A6-4C7B-8170-915A19C02C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505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E5046-8C99-4447-8ED7-37D95BEA40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Tree>
    <p:extLst>
      <p:ext uri="{BB962C8B-B14F-4D97-AF65-F5344CB8AC3E}">
        <p14:creationId xmlns:p14="http://schemas.microsoft.com/office/powerpoint/2010/main" val="371669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5978C-3B10-4B82-B0AF-ADBC1CEBFD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005074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F3E00E-9B03-40B7-8570-6E17D5E3EA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844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70ED25-CEDE-439D-B007-A3C352B3EA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854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DFC357-B4A1-4A96-B6CD-E5F50BF67C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7102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CF3DB-134C-46CF-AB94-8E28FC68AAD9}"/>
              </a:ext>
            </a:extLst>
          </p:cNvPr>
          <p:cNvPicPr>
            <a:picLocks noChangeAspect="1"/>
          </p:cNvPicPr>
          <p:nvPr/>
        </p:nvPicPr>
        <p:blipFill rotWithShape="1">
          <a:blip r:embed="rId3">
            <a:extLst>
              <a:ext uri="{28A0092B-C50C-407E-A947-70E740481C1C}">
                <a14:useLocalDpi xmlns:a14="http://schemas.microsoft.com/office/drawing/2010/main"/>
              </a:ext>
            </a:extLst>
          </a:blip>
          <a:srcRect b="9923"/>
          <a:stretch/>
        </p:blipFill>
        <p:spPr>
          <a:xfrm>
            <a:off x="0" y="0"/>
            <a:ext cx="9144000" cy="6177516"/>
          </a:xfrm>
          <a:prstGeom prst="rect">
            <a:avLst/>
          </a:prstGeom>
        </p:spPr>
      </p:pic>
      <p:sp>
        <p:nvSpPr>
          <p:cNvPr id="3" name="Rectangle 2">
            <a:extLst>
              <a:ext uri="{FF2B5EF4-FFF2-40B4-BE49-F238E27FC236}">
                <a16:creationId xmlns:a16="http://schemas.microsoft.com/office/drawing/2014/main" id="{C279B45C-DE50-463A-AE66-2DD72978BD89}"/>
              </a:ext>
            </a:extLst>
          </p:cNvPr>
          <p:cNvSpPr/>
          <p:nvPr/>
        </p:nvSpPr>
        <p:spPr>
          <a:xfrm>
            <a:off x="-2169" y="6297094"/>
            <a:ext cx="9144000" cy="461665"/>
          </a:xfrm>
          <a:prstGeom prst="rect">
            <a:avLst/>
          </a:prstGeom>
        </p:spPr>
        <p:txBody>
          <a:bodyPr wrap="square">
            <a:spAutoFit/>
          </a:bodyPr>
          <a:lstStyle/>
          <a:p>
            <a:r>
              <a:rPr lang="en-US" sz="1200" dirty="0">
                <a:uFill>
                  <a:solidFill>
                    <a:srgbClr val="000000"/>
                  </a:solidFill>
                </a:uFill>
                <a:latin typeface="Helvetica" panose="020B0604020202020204" pitchFamily="34" charset="0"/>
                <a:ea typeface="Times New Roman" panose="02020603050405020304" pitchFamily="18" charset="0"/>
                <a:cs typeface="Helvetica" panose="020B0604020202020204" pitchFamily="34" charset="0"/>
              </a:rPr>
              <a:t>NASA (2016) Carbon Dioxide Fertilization Greening Earth, Study Finds, https://www.nasa.gov/feature/goddard/2016/carbon-dioxide-fertilization-greening-earth, accessed 3/13/17; permission R. Myneni</a:t>
            </a:r>
            <a:endParaRPr lang="en-US" sz="1200" dirty="0">
              <a:uFill>
                <a:solidFill>
                  <a:srgbClr val="000000"/>
                </a:solidFill>
              </a:uFill>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05926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0085C9-A795-4B26-848A-8DD3CA99FB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313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41CE3-EB6A-45E4-806A-41DFCBC773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442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447C9E-B0BC-4CD4-AB86-74618BB637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5155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41EA4-CB6F-4066-A983-1E776622DD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7280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olarbearscience.files.wordpress.com/2015/11/crockford-official-polar-bear-numbers-to-2015_iucn-concurrs-nov-18.jpg?w=500&amp;h=238" hidden="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4028" y="1295400"/>
            <a:ext cx="8136111" cy="3872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3FC396E-4A81-44A8-B885-EB721125417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4307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23ECD-E418-4B27-893B-DE8876383C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705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97B3AE-9637-419C-B570-B7644FC03C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1802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286ABC-1CD6-4156-A14D-34D0E91F50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7857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6C6D72-90DD-4F56-9C9C-7AA094535A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985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20A163-2A74-4901-821F-F767B73F23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863" y="0"/>
            <a:ext cx="8272273" cy="6858000"/>
          </a:xfrm>
          <a:prstGeom prst="rect">
            <a:avLst/>
          </a:prstGeom>
        </p:spPr>
      </p:pic>
    </p:spTree>
    <p:extLst>
      <p:ext uri="{BB962C8B-B14F-4D97-AF65-F5344CB8AC3E}">
        <p14:creationId xmlns:p14="http://schemas.microsoft.com/office/powerpoint/2010/main" val="80999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D2F0B-48B0-4B27-85E3-0F7B343B40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437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0FEAD4-F9AD-4492-AC90-5BDCCFE5E1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988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BF2831-5EF3-4C47-8516-3FEAFA15EB7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859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33E3AD-17F8-4540-8D09-5668F8C475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849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3C367E-6671-4BE7-8DA7-EA08865B1D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578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D8BA04-5C91-4E6C-AB5C-D8567E527B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880011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Flow">
  <a:themeElements>
    <a:clrScheme name="Custom 4">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296C7D"/>
      </a:accent6>
      <a:hlink>
        <a:srgbClr val="BF654C"/>
      </a:hlink>
      <a:folHlink>
        <a:srgbClr val="BF654C"/>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219191</TotalTime>
  <Words>1260</Words>
  <Application>Microsoft Office PowerPoint</Application>
  <PresentationFormat>On-screen Show (4:3)</PresentationFormat>
  <Paragraphs>54</Paragraphs>
  <Slides>25</Slides>
  <Notes>25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Calibri</vt:lpstr>
      <vt:lpstr>Calibri Light</vt:lpstr>
      <vt:lpstr>Constantia</vt:lpstr>
      <vt:lpstr>Helvetica</vt:lpstr>
      <vt:lpstr>Times New Roman</vt:lpstr>
      <vt:lpstr>Wingdings</vt:lpstr>
      <vt:lpstr>Wingdings 2</vt:lpstr>
      <vt:lpstr>Custom Design</vt:lpstr>
      <vt:lpstr>3_Flow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-32768</dc:creator>
  <cp:lastModifiedBy>-32768</cp:lastModifiedBy>
  <cp:revision>1096</cp:revision>
  <dcterms:created xsi:type="dcterms:W3CDTF">2016-11-16T19:33:48Z</dcterms:created>
  <dcterms:modified xsi:type="dcterms:W3CDTF">2018-08-06T16:18:12Z</dcterms:modified>
</cp:coreProperties>
</file>